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Default Extension="gif" ContentType="image/gif"/>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8" r:id="rId2"/>
    <p:sldId id="256" r:id="rId3"/>
    <p:sldId id="260" r:id="rId4"/>
    <p:sldId id="257" r:id="rId5"/>
    <p:sldId id="262" r:id="rId6"/>
    <p:sldId id="264" r:id="rId7"/>
    <p:sldId id="265" r:id="rId8"/>
    <p:sldId id="266" r:id="rId9"/>
    <p:sldId id="268" r:id="rId10"/>
    <p:sldId id="273" r:id="rId11"/>
    <p:sldId id="275" r:id="rId12"/>
    <p:sldId id="276" r:id="rId13"/>
    <p:sldId id="277" r:id="rId14"/>
    <p:sldId id="278" r:id="rId15"/>
    <p:sldId id="279" r:id="rId16"/>
    <p:sldId id="280" r:id="rId17"/>
    <p:sldId id="281" r:id="rId18"/>
    <p:sldId id="282" r:id="rId19"/>
    <p:sldId id="283" r:id="rId20"/>
    <p:sldId id="284" r:id="rId21"/>
    <p:sldId id="285" r:id="rId22"/>
    <p:sldId id="286" r:id="rId23"/>
    <p:sldId id="291" r:id="rId24"/>
    <p:sldId id="290" r:id="rId25"/>
    <p:sldId id="288" r:id="rId26"/>
    <p:sldId id="261"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77701" autoAdjust="0"/>
  </p:normalViewPr>
  <p:slideViewPr>
    <p:cSldViewPr>
      <p:cViewPr varScale="1">
        <p:scale>
          <a:sx n="90" d="100"/>
          <a:sy n="90" d="100"/>
        </p:scale>
        <p:origin x="-2244" y="-10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F41CF1D-3C5A-4DE4-9E03-3F8A1416C55F}" type="datetimeFigureOut">
              <a:rPr lang="en-GB" smtClean="0"/>
              <a:t>08/12/2011</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BD4613A-35F4-4A96-9116-0C89FB7B2BE1}" type="slidenum">
              <a:rPr lang="en-GB" smtClean="0"/>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Hello!</a:t>
            </a:r>
            <a:endParaRPr lang="en-GB" dirty="0"/>
          </a:p>
        </p:txBody>
      </p:sp>
      <p:sp>
        <p:nvSpPr>
          <p:cNvPr id="4" name="Slide Number Placeholder 3"/>
          <p:cNvSpPr>
            <a:spLocks noGrp="1"/>
          </p:cNvSpPr>
          <p:nvPr>
            <p:ph type="sldNum" sz="quarter" idx="10"/>
          </p:nvPr>
        </p:nvSpPr>
        <p:spPr/>
        <p:txBody>
          <a:bodyPr/>
          <a:lstStyle/>
          <a:p>
            <a:fld id="{4BD4613A-35F4-4A96-9116-0C89FB7B2BE1}" type="slidenum">
              <a:rPr lang="en-GB" smtClean="0"/>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The details of the hardware aren’t really</a:t>
            </a:r>
            <a:r>
              <a:rPr lang="en-GB" baseline="0" dirty="0" smtClean="0"/>
              <a:t> important, the point is that custom hardware is expected.  Manufacturers prioritise power and cost over ease-of-use, knowing that with a fixed target programmers will jump through hoops for performance.</a:t>
            </a:r>
            <a:endParaRPr lang="en-GB" dirty="0" smtClean="0"/>
          </a:p>
          <a:p>
            <a:endParaRPr lang="en-GB" dirty="0"/>
          </a:p>
        </p:txBody>
      </p:sp>
      <p:sp>
        <p:nvSpPr>
          <p:cNvPr id="4" name="Slide Number Placeholder 3"/>
          <p:cNvSpPr>
            <a:spLocks noGrp="1"/>
          </p:cNvSpPr>
          <p:nvPr>
            <p:ph type="sldNum" sz="quarter" idx="10"/>
          </p:nvPr>
        </p:nvSpPr>
        <p:spPr/>
        <p:txBody>
          <a:bodyPr/>
          <a:lstStyle/>
          <a:p>
            <a:fld id="{4BD4613A-35F4-4A96-9116-0C89FB7B2BE1}" type="slidenum">
              <a:rPr lang="en-GB" smtClean="0"/>
              <a:t>10</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Hopefully this</a:t>
            </a:r>
            <a:r>
              <a:rPr lang="en-GB" baseline="0" dirty="0" smtClean="0"/>
              <a:t> has sufficiently motivated why we’re interested in GPGPU techniques.  It’s the fastest platform we have available today – which is great for research – and hopefully will give us a head start when it comes to whatever new hardware might appear.</a:t>
            </a:r>
            <a:endParaRPr lang="en-GB" dirty="0"/>
          </a:p>
        </p:txBody>
      </p:sp>
      <p:sp>
        <p:nvSpPr>
          <p:cNvPr id="4" name="Slide Number Placeholder 3"/>
          <p:cNvSpPr>
            <a:spLocks noGrp="1"/>
          </p:cNvSpPr>
          <p:nvPr>
            <p:ph type="sldNum" sz="quarter" idx="10"/>
          </p:nvPr>
        </p:nvSpPr>
        <p:spPr/>
        <p:txBody>
          <a:bodyPr/>
          <a:lstStyle/>
          <a:p>
            <a:fld id="{4BD4613A-35F4-4A96-9116-0C89FB7B2BE1}" type="slidenum">
              <a:rPr lang="en-GB" smtClean="0"/>
              <a:t>11</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Now it’s time for some technical details about our current GPU</a:t>
            </a:r>
            <a:r>
              <a:rPr lang="en-GB" baseline="0" dirty="0" smtClean="0"/>
              <a:t> implementation, which uses DirectX for rendering and CUDA for the GPGPU computations.  (I believe everything would work the same with OpenGL, but DirectX is the de facto standard for video games.)</a:t>
            </a:r>
          </a:p>
          <a:p>
            <a:endParaRPr lang="en-GB" baseline="0" dirty="0" smtClean="0"/>
          </a:p>
          <a:p>
            <a:r>
              <a:rPr lang="en-GB" baseline="0" dirty="0" smtClean="0"/>
              <a:t>First I’ll explain how these two separate parts can share one GPU, then I’ll talk about some critical optimisations we made to maximise CUDA performance.  Finally I’ll give a comparison with the CPU version of Enlighten.</a:t>
            </a:r>
            <a:endParaRPr lang="en-GB" dirty="0"/>
          </a:p>
        </p:txBody>
      </p:sp>
      <p:sp>
        <p:nvSpPr>
          <p:cNvPr id="4" name="Slide Number Placeholder 3"/>
          <p:cNvSpPr>
            <a:spLocks noGrp="1"/>
          </p:cNvSpPr>
          <p:nvPr>
            <p:ph type="sldNum" sz="quarter" idx="10"/>
          </p:nvPr>
        </p:nvSpPr>
        <p:spPr/>
        <p:txBody>
          <a:bodyPr/>
          <a:lstStyle/>
          <a:p>
            <a:fld id="{4BD4613A-35F4-4A96-9116-0C89FB7B2BE1}" type="slidenum">
              <a:rPr lang="en-GB" smtClean="0"/>
              <a:t>12</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In order</a:t>
            </a:r>
            <a:r>
              <a:rPr lang="en-GB" baseline="0" dirty="0" smtClean="0"/>
              <a:t> to be able to interact with each other at all, you must create a special CUDA context with the DirectX device.  After that, rendering resources such as textures and vertex buffers can be registered for reading and writing in CUDA.  This is an expensive operation so we do it once, not every frame.  Only these two steps depend on the DirectX version.</a:t>
            </a:r>
            <a:endParaRPr lang="en-GB" dirty="0"/>
          </a:p>
        </p:txBody>
      </p:sp>
      <p:sp>
        <p:nvSpPr>
          <p:cNvPr id="4" name="Slide Number Placeholder 3"/>
          <p:cNvSpPr>
            <a:spLocks noGrp="1"/>
          </p:cNvSpPr>
          <p:nvPr>
            <p:ph type="sldNum" sz="quarter" idx="10"/>
          </p:nvPr>
        </p:nvSpPr>
        <p:spPr/>
        <p:txBody>
          <a:bodyPr/>
          <a:lstStyle/>
          <a:p>
            <a:fld id="{4BD4613A-35F4-4A96-9116-0C89FB7B2BE1}" type="slidenum">
              <a:rPr lang="en-GB" smtClean="0"/>
              <a:t>13</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However, we do “map” and “</a:t>
            </a:r>
            <a:r>
              <a:rPr lang="en-GB" dirty="0" err="1" smtClean="0"/>
              <a:t>unmap</a:t>
            </a:r>
            <a:r>
              <a:rPr lang="en-GB" dirty="0" smtClean="0"/>
              <a:t>” each resource every frame.  This</a:t>
            </a:r>
            <a:r>
              <a:rPr lang="en-GB" baseline="0" dirty="0" smtClean="0"/>
              <a:t> is like locking and unlocking in the traditional graphics API, and ensures that the views that DirectX and CUDA have of the data stay consistent with each other.  Once a texture is mapped, we can bind it to a CUDA kernel for reading as a texture.</a:t>
            </a:r>
            <a:endParaRPr lang="en-GB" dirty="0"/>
          </a:p>
        </p:txBody>
      </p:sp>
      <p:sp>
        <p:nvSpPr>
          <p:cNvPr id="4" name="Slide Number Placeholder 3"/>
          <p:cNvSpPr>
            <a:spLocks noGrp="1"/>
          </p:cNvSpPr>
          <p:nvPr>
            <p:ph type="sldNum" sz="quarter" idx="10"/>
          </p:nvPr>
        </p:nvSpPr>
        <p:spPr/>
        <p:txBody>
          <a:bodyPr/>
          <a:lstStyle/>
          <a:p>
            <a:fld id="{4BD4613A-35F4-4A96-9116-0C89FB7B2BE1}" type="slidenum">
              <a:rPr lang="en-GB" smtClean="0"/>
              <a:t>14</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As well as reading and writing data, Enlighten needs hardware to run on.  Currently,</a:t>
            </a:r>
            <a:r>
              <a:rPr lang="en-GB" baseline="0" dirty="0" smtClean="0"/>
              <a:t> the only way to run CUDA is to take over the whole GPU.  This simplifies things!  The context switch between DirectX and CUDA is quite expensive, which simplifies our choices even more...</a:t>
            </a:r>
            <a:endParaRPr lang="en-GB" dirty="0"/>
          </a:p>
        </p:txBody>
      </p:sp>
      <p:sp>
        <p:nvSpPr>
          <p:cNvPr id="4" name="Slide Number Placeholder 3"/>
          <p:cNvSpPr>
            <a:spLocks noGrp="1"/>
          </p:cNvSpPr>
          <p:nvPr>
            <p:ph type="sldNum" sz="quarter" idx="10"/>
          </p:nvPr>
        </p:nvSpPr>
        <p:spPr/>
        <p:txBody>
          <a:bodyPr/>
          <a:lstStyle/>
          <a:p>
            <a:fld id="{4BD4613A-35F4-4A96-9116-0C89FB7B2BE1}" type="slidenum">
              <a:rPr lang="en-GB" smtClean="0"/>
              <a:t>15</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The</a:t>
            </a:r>
            <a:r>
              <a:rPr lang="en-GB" baseline="0" dirty="0" smtClean="0"/>
              <a:t> only sensible thing we can do is switch between rendering and CUDA once per frame.  We choose to do so after we’ve rendered shadow maps for the light sources.</a:t>
            </a:r>
            <a:endParaRPr lang="en-GB" dirty="0"/>
          </a:p>
        </p:txBody>
      </p:sp>
      <p:sp>
        <p:nvSpPr>
          <p:cNvPr id="4" name="Slide Number Placeholder 3"/>
          <p:cNvSpPr>
            <a:spLocks noGrp="1"/>
          </p:cNvSpPr>
          <p:nvPr>
            <p:ph type="sldNum" sz="quarter" idx="10"/>
          </p:nvPr>
        </p:nvSpPr>
        <p:spPr/>
        <p:txBody>
          <a:bodyPr/>
          <a:lstStyle/>
          <a:p>
            <a:fld id="{4BD4613A-35F4-4A96-9116-0C89FB7B2BE1}" type="slidenum">
              <a:rPr lang="en-GB" smtClean="0"/>
              <a:t>16</a:t>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The reason</a:t>
            </a:r>
            <a:r>
              <a:rPr lang="en-GB" baseline="0" dirty="0" smtClean="0"/>
              <a:t> for this is we can immediately read from those shadow maps when we sample the input lighting.  This is much more convenient than the CPU version of Enlighten, where if we want accurate visibility we have to transfer data from the GPU to the CPU.</a:t>
            </a:r>
          </a:p>
          <a:p>
            <a:endParaRPr lang="en-GB" baseline="0" dirty="0" smtClean="0"/>
          </a:p>
          <a:p>
            <a:r>
              <a:rPr lang="en-GB" baseline="0" dirty="0" smtClean="0"/>
              <a:t>Writing graphics resources directly is also much simpler than the CPU alternative.  </a:t>
            </a:r>
            <a:r>
              <a:rPr lang="en-GB" sz="2400" dirty="0" smtClean="0">
                <a:solidFill>
                  <a:schemeClr val="tx2">
                    <a:lumMod val="75000"/>
                  </a:schemeClr>
                </a:solidFill>
              </a:rPr>
              <a:t>Asynchronous computation on the CPU requires 3 copies of output data –</a:t>
            </a:r>
            <a:r>
              <a:rPr lang="en-GB" sz="2400" baseline="0" dirty="0" smtClean="0">
                <a:solidFill>
                  <a:schemeClr val="tx2">
                    <a:lumMod val="75000"/>
                  </a:schemeClr>
                </a:solidFill>
              </a:rPr>
              <a:t> one each for the </a:t>
            </a:r>
            <a:r>
              <a:rPr lang="en-GB" sz="2400" dirty="0" smtClean="0">
                <a:solidFill>
                  <a:schemeClr val="tx2">
                    <a:lumMod val="75000"/>
                  </a:schemeClr>
                </a:solidFill>
              </a:rPr>
              <a:t>CPU worker thread, CPU rendering thread</a:t>
            </a:r>
            <a:r>
              <a:rPr lang="en-GB" sz="2400" baseline="0" dirty="0" smtClean="0">
                <a:solidFill>
                  <a:schemeClr val="tx2">
                    <a:lumMod val="75000"/>
                  </a:schemeClr>
                </a:solidFill>
              </a:rPr>
              <a:t> and the </a:t>
            </a:r>
            <a:r>
              <a:rPr lang="en-GB" sz="2400" dirty="0" smtClean="0">
                <a:solidFill>
                  <a:schemeClr val="tx2">
                    <a:lumMod val="75000"/>
                  </a:schemeClr>
                </a:solidFill>
              </a:rPr>
              <a:t>GPU.</a:t>
            </a:r>
          </a:p>
          <a:p>
            <a:endParaRPr lang="en-GB" baseline="0" dirty="0" smtClean="0"/>
          </a:p>
          <a:p>
            <a:r>
              <a:rPr lang="en-GB" baseline="0" dirty="0" smtClean="0"/>
              <a:t>Finally we can use the results immediately, without having to wait until they’re copied to the GPU!</a:t>
            </a:r>
            <a:endParaRPr lang="en-GB" dirty="0"/>
          </a:p>
        </p:txBody>
      </p:sp>
      <p:sp>
        <p:nvSpPr>
          <p:cNvPr id="4" name="Slide Number Placeholder 3"/>
          <p:cNvSpPr>
            <a:spLocks noGrp="1"/>
          </p:cNvSpPr>
          <p:nvPr>
            <p:ph type="sldNum" sz="quarter" idx="10"/>
          </p:nvPr>
        </p:nvSpPr>
        <p:spPr/>
        <p:txBody>
          <a:bodyPr/>
          <a:lstStyle/>
          <a:p>
            <a:fld id="{4BD4613A-35F4-4A96-9116-0C89FB7B2BE1}" type="slidenum">
              <a:rPr lang="en-GB" smtClean="0"/>
              <a:t>17</a:t>
            </a:fld>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The big</a:t>
            </a:r>
            <a:r>
              <a:rPr lang="en-GB" baseline="0" dirty="0" smtClean="0"/>
              <a:t> disadvantage is that time spent in CUDA is time we’re taking away from rendering performance.  This means we have to run all of our computations in a fraction of a frame – which, for real-time performance, means a small number of milliseconds at most.</a:t>
            </a:r>
            <a:endParaRPr lang="en-GB" dirty="0"/>
          </a:p>
        </p:txBody>
      </p:sp>
      <p:sp>
        <p:nvSpPr>
          <p:cNvPr id="4" name="Slide Number Placeholder 3"/>
          <p:cNvSpPr>
            <a:spLocks noGrp="1"/>
          </p:cNvSpPr>
          <p:nvPr>
            <p:ph type="sldNum" sz="quarter" idx="10"/>
          </p:nvPr>
        </p:nvSpPr>
        <p:spPr/>
        <p:txBody>
          <a:bodyPr/>
          <a:lstStyle/>
          <a:p>
            <a:fld id="{4BD4613A-35F4-4A96-9116-0C89FB7B2BE1}" type="slidenum">
              <a:rPr lang="en-GB" smtClean="0"/>
              <a:t>18</a:t>
            </a:fld>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This brings</a:t>
            </a:r>
            <a:r>
              <a:rPr lang="en-GB" baseline="0" dirty="0" smtClean="0"/>
              <a:t> us on to the optimisations we made to the CUDA version to get maximum performance.  First of all we compute the light samples and average them over clusters in one kernel, using shared memory.  This makes CUDA more efficient than rendering the points in DirectX, even though lighting a large number of point samples is natural fit for a graphics API.</a:t>
            </a:r>
            <a:endParaRPr lang="en-GB" dirty="0"/>
          </a:p>
        </p:txBody>
      </p:sp>
      <p:sp>
        <p:nvSpPr>
          <p:cNvPr id="4" name="Slide Number Placeholder 3"/>
          <p:cNvSpPr>
            <a:spLocks noGrp="1"/>
          </p:cNvSpPr>
          <p:nvPr>
            <p:ph type="sldNum" sz="quarter" idx="10"/>
          </p:nvPr>
        </p:nvSpPr>
        <p:spPr/>
        <p:txBody>
          <a:bodyPr/>
          <a:lstStyle/>
          <a:p>
            <a:fld id="{4BD4613A-35F4-4A96-9116-0C89FB7B2BE1}" type="slidenum">
              <a:rPr lang="en-GB" smtClean="0"/>
              <a:t>19</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This is an unusual</a:t>
            </a:r>
            <a:r>
              <a:rPr lang="en-GB" baseline="0" dirty="0" smtClean="0"/>
              <a:t> talk for the GPU computing conference.  As the programmability of commodity GPUs has increased they have become more attractive for general computation, and traditionally this conference has been about using GPUs away from their home turf.</a:t>
            </a:r>
          </a:p>
          <a:p>
            <a:endParaRPr lang="en-GB" baseline="0" dirty="0" smtClean="0"/>
          </a:p>
          <a:p>
            <a:r>
              <a:rPr lang="en-GB" dirty="0" smtClean="0"/>
              <a:t>But not only is this talk about graphics,</a:t>
            </a:r>
            <a:r>
              <a:rPr lang="en-GB" baseline="0" dirty="0" smtClean="0"/>
              <a:t> it’s about real-time graphics for video games!  This is perversely mainstream, so I’ll be sure to explain why what we do is relevant here.</a:t>
            </a:r>
          </a:p>
          <a:p>
            <a:endParaRPr lang="en-GB" dirty="0"/>
          </a:p>
        </p:txBody>
      </p:sp>
      <p:sp>
        <p:nvSpPr>
          <p:cNvPr id="4" name="Slide Number Placeholder 3"/>
          <p:cNvSpPr>
            <a:spLocks noGrp="1"/>
          </p:cNvSpPr>
          <p:nvPr>
            <p:ph type="sldNum" sz="quarter" idx="10"/>
          </p:nvPr>
        </p:nvSpPr>
        <p:spPr/>
        <p:txBody>
          <a:bodyPr/>
          <a:lstStyle/>
          <a:p>
            <a:fld id="{4BD4613A-35F4-4A96-9116-0C89FB7B2BE1}" type="slidenum">
              <a:rPr lang="en-GB" smtClean="0"/>
              <a:t>2</a:t>
            </a:fld>
            <a:endParaRPr lang="en-GB"/>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GB" dirty="0" smtClean="0"/>
              <a:t>One</a:t>
            </a:r>
            <a:r>
              <a:rPr lang="en-GB" baseline="0" dirty="0" smtClean="0"/>
              <a:t> reviewer of the talk submission wanted to see a discussion of performance on different Compute Capabilities... so I have a confession to make.  The input lighting kernel is not a good match for older graphics cards because it spills registers to global memory, and performance goes through the floor.  </a:t>
            </a:r>
            <a:r>
              <a:rPr lang="en-GB" sz="2400" dirty="0" smtClean="0">
                <a:solidFill>
                  <a:schemeClr val="tx2">
                    <a:lumMod val="75000"/>
                  </a:schemeClr>
                </a:solidFill>
              </a:rPr>
              <a:t>For CC 1.x cards it would</a:t>
            </a:r>
            <a:r>
              <a:rPr lang="en-GB" sz="2400" baseline="0" dirty="0" smtClean="0">
                <a:solidFill>
                  <a:schemeClr val="tx2">
                    <a:lumMod val="75000"/>
                  </a:schemeClr>
                </a:solidFill>
              </a:rPr>
              <a:t> be</a:t>
            </a:r>
            <a:r>
              <a:rPr lang="en-GB" sz="2400" dirty="0" smtClean="0">
                <a:solidFill>
                  <a:schemeClr val="tx2">
                    <a:lumMod val="75000"/>
                  </a:schemeClr>
                </a:solidFill>
              </a:rPr>
              <a:t> better to render the samples in DirectX before switching to CUDA</a:t>
            </a:r>
            <a:r>
              <a:rPr lang="en-GB" sz="2400" baseline="0" dirty="0" smtClean="0">
                <a:solidFill>
                  <a:schemeClr val="tx2">
                    <a:lumMod val="75000"/>
                  </a:schemeClr>
                </a:solidFill>
              </a:rPr>
              <a:t>.</a:t>
            </a:r>
            <a:endParaRPr lang="en-GB" sz="2400" dirty="0" smtClean="0">
              <a:solidFill>
                <a:schemeClr val="tx2">
                  <a:lumMod val="75000"/>
                </a:schemeClr>
              </a:solidFill>
            </a:endParaRPr>
          </a:p>
          <a:p>
            <a:endParaRPr lang="en-GB" baseline="0" dirty="0" smtClean="0"/>
          </a:p>
          <a:p>
            <a:r>
              <a:rPr lang="en-GB" baseline="0" dirty="0" smtClean="0"/>
              <a:t>However, this is forward looking research – frankly we don’t care about older hardware!</a:t>
            </a:r>
            <a:endParaRPr lang="en-GB" dirty="0"/>
          </a:p>
        </p:txBody>
      </p:sp>
      <p:sp>
        <p:nvSpPr>
          <p:cNvPr id="4" name="Slide Number Placeholder 3"/>
          <p:cNvSpPr>
            <a:spLocks noGrp="1"/>
          </p:cNvSpPr>
          <p:nvPr>
            <p:ph type="sldNum" sz="quarter" idx="10"/>
          </p:nvPr>
        </p:nvSpPr>
        <p:spPr/>
        <p:txBody>
          <a:bodyPr/>
          <a:lstStyle/>
          <a:p>
            <a:fld id="{4BD4613A-35F4-4A96-9116-0C89FB7B2BE1}" type="slidenum">
              <a:rPr lang="en-GB" smtClean="0"/>
              <a:t>20</a:t>
            </a:fld>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The key optimisations we made to the Enlighten</a:t>
            </a:r>
            <a:r>
              <a:rPr lang="en-GB" baseline="0" dirty="0" smtClean="0"/>
              <a:t> solver will be familiar to everyone here – pack threads into blocks carefully to increase occupancy; reorder data so that warps load contiguous 128-byte chunks; and use shared memory wherever you can.</a:t>
            </a:r>
            <a:endParaRPr lang="en-GB" dirty="0"/>
          </a:p>
        </p:txBody>
      </p:sp>
      <p:sp>
        <p:nvSpPr>
          <p:cNvPr id="4" name="Slide Number Placeholder 3"/>
          <p:cNvSpPr>
            <a:spLocks noGrp="1"/>
          </p:cNvSpPr>
          <p:nvPr>
            <p:ph type="sldNum" sz="quarter" idx="10"/>
          </p:nvPr>
        </p:nvSpPr>
        <p:spPr/>
        <p:txBody>
          <a:bodyPr/>
          <a:lstStyle/>
          <a:p>
            <a:fld id="{4BD4613A-35F4-4A96-9116-0C89FB7B2BE1}" type="slidenum">
              <a:rPr lang="en-GB" smtClean="0"/>
              <a:t>21</a:t>
            </a:fld>
            <a:endParaRPr lang="en-GB"/>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However, the compute capability</a:t>
            </a:r>
            <a:r>
              <a:rPr lang="en-GB" baseline="0" dirty="0" smtClean="0"/>
              <a:t> story here isn’t much better.  The </a:t>
            </a:r>
            <a:r>
              <a:rPr lang="en-GB" baseline="0" dirty="0" err="1" smtClean="0"/>
              <a:t>radiosity</a:t>
            </a:r>
            <a:r>
              <a:rPr lang="en-GB" baseline="0" dirty="0" smtClean="0"/>
              <a:t> solver relies on the caching of global memory to read lighting data efficiently.  If we were targeting CC 1.x we could instead put the lighting data in textures, which would then get at least some caching – but this is slower on more recent GPUs.</a:t>
            </a:r>
          </a:p>
          <a:p>
            <a:endParaRPr lang="en-GB" baseline="0" dirty="0" smtClean="0"/>
          </a:p>
          <a:p>
            <a:r>
              <a:rPr lang="en-GB" baseline="0" dirty="0" smtClean="0"/>
              <a:t>Another possibility would be to borrow ideas from our PS3 solver and use specialised warps to “DMA” in input lighting data asynchronously – thus combining all the fun of CUDA _and_ manual DMA!</a:t>
            </a:r>
            <a:endParaRPr lang="en-GB" dirty="0"/>
          </a:p>
        </p:txBody>
      </p:sp>
      <p:sp>
        <p:nvSpPr>
          <p:cNvPr id="4" name="Slide Number Placeholder 3"/>
          <p:cNvSpPr>
            <a:spLocks noGrp="1"/>
          </p:cNvSpPr>
          <p:nvPr>
            <p:ph type="sldNum" sz="quarter" idx="10"/>
          </p:nvPr>
        </p:nvSpPr>
        <p:spPr/>
        <p:txBody>
          <a:bodyPr/>
          <a:lstStyle/>
          <a:p>
            <a:fld id="{4BD4613A-35F4-4A96-9116-0C89FB7B2BE1}" type="slidenum">
              <a:rPr lang="en-GB" smtClean="0"/>
              <a:t>22</a:t>
            </a:fld>
            <a:endParaRPr lang="en-GB"/>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lvl="1">
              <a:buFont typeface="Arial" charset="0"/>
              <a:buNone/>
            </a:pPr>
            <a:r>
              <a:rPr lang="en-GB" sz="2400" dirty="0" smtClean="0">
                <a:solidFill>
                  <a:schemeClr val="tx2">
                    <a:lumMod val="75000"/>
                  </a:schemeClr>
                </a:solidFill>
              </a:rPr>
              <a:t>After</a:t>
            </a:r>
            <a:r>
              <a:rPr lang="en-GB" sz="2400" baseline="0" dirty="0" smtClean="0">
                <a:solidFill>
                  <a:schemeClr val="tx2">
                    <a:lumMod val="75000"/>
                  </a:schemeClr>
                </a:solidFill>
              </a:rPr>
              <a:t> making these optimisations, how well does the CUDA version perform?</a:t>
            </a:r>
          </a:p>
          <a:p>
            <a:pPr lvl="1">
              <a:buFont typeface="Arial" charset="0"/>
              <a:buNone/>
            </a:pPr>
            <a:endParaRPr lang="en-GB" sz="2400" baseline="0" dirty="0" smtClean="0">
              <a:solidFill>
                <a:schemeClr val="tx2">
                  <a:lumMod val="75000"/>
                </a:schemeClr>
              </a:solidFill>
            </a:endParaRPr>
          </a:p>
          <a:p>
            <a:pPr lvl="1">
              <a:buFont typeface="Arial" charset="0"/>
              <a:buNone/>
            </a:pPr>
            <a:r>
              <a:rPr lang="en-GB" sz="2400" dirty="0" smtClean="0">
                <a:solidFill>
                  <a:schemeClr val="tx2">
                    <a:lumMod val="75000"/>
                  </a:schemeClr>
                </a:solidFill>
              </a:rPr>
              <a:t>Unfortunately, a direct comparison between CPU and GPU is hard.  The CPU and SPU solvers are built</a:t>
            </a:r>
            <a:r>
              <a:rPr lang="en-GB" sz="2400" baseline="0" dirty="0" smtClean="0">
                <a:solidFill>
                  <a:schemeClr val="tx2">
                    <a:lumMod val="75000"/>
                  </a:schemeClr>
                </a:solidFill>
              </a:rPr>
              <a:t> as single-threaded functions which stream through memory, and parallelism is achieved at the task-level rather than the pixel-level.  This design puts the game engine in control – as middleware we can’t take over the whole machine!</a:t>
            </a:r>
            <a:endParaRPr lang="en-GB" dirty="0" smtClean="0"/>
          </a:p>
          <a:p>
            <a:endParaRPr lang="en-GB" dirty="0" smtClean="0"/>
          </a:p>
          <a:p>
            <a:r>
              <a:rPr lang="en-GB" dirty="0" smtClean="0"/>
              <a:t>But let’s do the</a:t>
            </a:r>
            <a:r>
              <a:rPr lang="en-GB" baseline="0" dirty="0" smtClean="0"/>
              <a:t> comparison anyway.  This is one of the test scenes from our SDK, with the output resolution greatly increased.  (You don’t need this many pixels to adequately capture indirect lighting.)</a:t>
            </a:r>
            <a:endParaRPr lang="en-GB" dirty="0"/>
          </a:p>
        </p:txBody>
      </p:sp>
      <p:sp>
        <p:nvSpPr>
          <p:cNvPr id="4" name="Slide Number Placeholder 3"/>
          <p:cNvSpPr>
            <a:spLocks noGrp="1"/>
          </p:cNvSpPr>
          <p:nvPr>
            <p:ph type="sldNum" sz="quarter" idx="10"/>
          </p:nvPr>
        </p:nvSpPr>
        <p:spPr/>
        <p:txBody>
          <a:bodyPr/>
          <a:lstStyle/>
          <a:p>
            <a:fld id="{4BD4613A-35F4-4A96-9116-0C89FB7B2BE1}" type="slidenum">
              <a:rPr lang="en-GB" smtClean="0"/>
              <a:t>23</a:t>
            </a:fld>
            <a:endParaRPr lang="en-GB"/>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But the proof is in the pudding – so I have a</a:t>
            </a:r>
            <a:r>
              <a:rPr lang="en-GB" baseline="0" dirty="0" smtClean="0"/>
              <a:t> couple of videos to show.  This first is a demo level we showed at SIGGRAPH Real-Time Live! in August.</a:t>
            </a:r>
            <a:endParaRPr lang="en-GB" dirty="0"/>
          </a:p>
        </p:txBody>
      </p:sp>
      <p:sp>
        <p:nvSpPr>
          <p:cNvPr id="4" name="Slide Number Placeholder 3"/>
          <p:cNvSpPr>
            <a:spLocks noGrp="1"/>
          </p:cNvSpPr>
          <p:nvPr>
            <p:ph type="sldNum" sz="quarter" idx="10"/>
          </p:nvPr>
        </p:nvSpPr>
        <p:spPr/>
        <p:txBody>
          <a:bodyPr/>
          <a:lstStyle/>
          <a:p>
            <a:fld id="{4BD4613A-35F4-4A96-9116-0C89FB7B2BE1}" type="slidenum">
              <a:rPr lang="en-GB" smtClean="0"/>
              <a:t>25</a:t>
            </a:fld>
            <a:endParaRPr lang="en-GB"/>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4BD4613A-35F4-4A96-9116-0C89FB7B2BE1}" type="slidenum">
              <a:rPr lang="en-GB" smtClean="0"/>
              <a:t>26</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Geomerics is not the most recognisable name on the programme today, so I’ll give some background about who we are and</a:t>
            </a:r>
            <a:r>
              <a:rPr lang="en-GB" baseline="0" dirty="0" smtClean="0"/>
              <a:t> what we do.  Then I’ll explain why we’re now using GPGPU techniques.  After that I’ll go deeper into some technical details of our CUDA implementation and its performance, and finally I’ll show some results!</a:t>
            </a:r>
            <a:endParaRPr lang="en-GB" dirty="0"/>
          </a:p>
        </p:txBody>
      </p:sp>
      <p:sp>
        <p:nvSpPr>
          <p:cNvPr id="4" name="Slide Number Placeholder 3"/>
          <p:cNvSpPr>
            <a:spLocks noGrp="1"/>
          </p:cNvSpPr>
          <p:nvPr>
            <p:ph type="sldNum" sz="quarter" idx="10"/>
          </p:nvPr>
        </p:nvSpPr>
        <p:spPr/>
        <p:txBody>
          <a:bodyPr/>
          <a:lstStyle/>
          <a:p>
            <a:fld id="{4BD4613A-35F4-4A96-9116-0C89FB7B2BE1}" type="slidenum">
              <a:rPr lang="en-GB" smtClean="0"/>
              <a:t>3</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We research and develop large pieces of reusable</a:t>
            </a:r>
            <a:r>
              <a:rPr lang="en-GB" baseline="0" dirty="0" smtClean="0"/>
              <a:t> </a:t>
            </a:r>
            <a:r>
              <a:rPr lang="en-GB" dirty="0" smtClean="0"/>
              <a:t>technology which would be impractical for single game teams to create themselves.  Our first</a:t>
            </a:r>
            <a:r>
              <a:rPr lang="en-GB" baseline="0" dirty="0" smtClean="0"/>
              <a:t> product is Enlighten, which has licensees around the world and is integral to titles selling millions of copies this Christmas.</a:t>
            </a:r>
            <a:endParaRPr lang="en-GB" dirty="0"/>
          </a:p>
        </p:txBody>
      </p:sp>
      <p:sp>
        <p:nvSpPr>
          <p:cNvPr id="4" name="Slide Number Placeholder 3"/>
          <p:cNvSpPr>
            <a:spLocks noGrp="1"/>
          </p:cNvSpPr>
          <p:nvPr>
            <p:ph type="sldNum" sz="quarter" idx="10"/>
          </p:nvPr>
        </p:nvSpPr>
        <p:spPr/>
        <p:txBody>
          <a:bodyPr/>
          <a:lstStyle/>
          <a:p>
            <a:fld id="{4BD4613A-35F4-4A96-9116-0C89FB7B2BE1}" type="slidenum">
              <a:rPr lang="en-GB" smtClean="0"/>
              <a:t>4</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Enlighten starts from the point of view that most of the geometry in the world is static.  In</a:t>
            </a:r>
            <a:r>
              <a:rPr lang="en-GB" baseline="0" dirty="0" smtClean="0"/>
              <a:t> an offline step, we </a:t>
            </a:r>
            <a:r>
              <a:rPr lang="en-GB" baseline="0" dirty="0" err="1" smtClean="0"/>
              <a:t>precompute</a:t>
            </a:r>
            <a:r>
              <a:rPr lang="en-GB" baseline="0" dirty="0" smtClean="0"/>
              <a:t> and compress the visibility information of this geometry; after that lights and characters can move freely around the scene and the bounced light updates in real time.</a:t>
            </a:r>
          </a:p>
          <a:p>
            <a:endParaRPr lang="en-GB" baseline="0" dirty="0" smtClean="0"/>
          </a:p>
          <a:p>
            <a:r>
              <a:rPr lang="en-GB" baseline="0" dirty="0" smtClean="0"/>
              <a:t>Although these limitations sound prohibitive, this is a big improvement on the situation pre-Enlighten – where the choice was between no bounced light, or static bounced light (still computed in an offline step).</a:t>
            </a:r>
          </a:p>
          <a:p>
            <a:endParaRPr lang="en-GB" baseline="0" dirty="0" smtClean="0"/>
          </a:p>
          <a:p>
            <a:r>
              <a:rPr lang="en-GB" baseline="0" dirty="0" smtClean="0"/>
              <a:t>...and at the end of the talk I’ll say some more about removing these restrictions – which is current research.</a:t>
            </a:r>
            <a:endParaRPr lang="en-GB" dirty="0"/>
          </a:p>
        </p:txBody>
      </p:sp>
      <p:sp>
        <p:nvSpPr>
          <p:cNvPr id="4" name="Slide Number Placeholder 3"/>
          <p:cNvSpPr>
            <a:spLocks noGrp="1"/>
          </p:cNvSpPr>
          <p:nvPr>
            <p:ph type="sldNum" sz="quarter" idx="10"/>
          </p:nvPr>
        </p:nvSpPr>
        <p:spPr/>
        <p:txBody>
          <a:bodyPr/>
          <a:lstStyle/>
          <a:p>
            <a:fld id="{4BD4613A-35F4-4A96-9116-0C89FB7B2BE1}" type="slidenum">
              <a:rPr lang="en-GB" smtClean="0"/>
              <a:t>5</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Anyway, here’s a very brief overview of how Enlighten works.  Given a scene with some coloured</a:t>
            </a:r>
            <a:r>
              <a:rPr lang="en-GB" baseline="0" dirty="0" smtClean="0"/>
              <a:t> surfaces, and a light source (left picture), we sample the lighting at a set of discrete points, and average the results up in clusters (right picture).</a:t>
            </a:r>
            <a:endParaRPr lang="en-GB" dirty="0"/>
          </a:p>
        </p:txBody>
      </p:sp>
      <p:sp>
        <p:nvSpPr>
          <p:cNvPr id="4" name="Slide Number Placeholder 3"/>
          <p:cNvSpPr>
            <a:spLocks noGrp="1"/>
          </p:cNvSpPr>
          <p:nvPr>
            <p:ph type="sldNum" sz="quarter" idx="10"/>
          </p:nvPr>
        </p:nvSpPr>
        <p:spPr/>
        <p:txBody>
          <a:bodyPr/>
          <a:lstStyle/>
          <a:p>
            <a:fld id="{4BD4613A-35F4-4A96-9116-0C89FB7B2BE1}" type="slidenum">
              <a:rPr lang="en-GB" smtClean="0"/>
              <a:t>6</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This clustered lighting and the </a:t>
            </a:r>
            <a:r>
              <a:rPr lang="en-GB" dirty="0" err="1" smtClean="0"/>
              <a:t>precomputed</a:t>
            </a:r>
            <a:r>
              <a:rPr lang="en-GB" dirty="0" smtClean="0"/>
              <a:t> geometrical data are the inputs to the Enlighten solver, which writes the</a:t>
            </a:r>
            <a:r>
              <a:rPr lang="en-GB" baseline="0" dirty="0" smtClean="0"/>
              <a:t> resulting bounced lighting into a texture ready for rendering.</a:t>
            </a:r>
            <a:endParaRPr lang="en-GB" dirty="0"/>
          </a:p>
        </p:txBody>
      </p:sp>
      <p:sp>
        <p:nvSpPr>
          <p:cNvPr id="4" name="Slide Number Placeholder 3"/>
          <p:cNvSpPr>
            <a:spLocks noGrp="1"/>
          </p:cNvSpPr>
          <p:nvPr>
            <p:ph type="sldNum" sz="quarter" idx="10"/>
          </p:nvPr>
        </p:nvSpPr>
        <p:spPr/>
        <p:txBody>
          <a:bodyPr/>
          <a:lstStyle/>
          <a:p>
            <a:fld id="{4BD4613A-35F4-4A96-9116-0C89FB7B2BE1}" type="slidenum">
              <a:rPr lang="en-GB" smtClean="0"/>
              <a:t>7</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Finally, we resample this bounced output</a:t>
            </a:r>
            <a:r>
              <a:rPr lang="en-GB" baseline="0" dirty="0" smtClean="0"/>
              <a:t> at the sample points and add it to the input for the next frame.  This way when we run to convergence we get “infinite” light bounces.</a:t>
            </a:r>
          </a:p>
          <a:p>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That was a quick look</a:t>
            </a:r>
            <a:r>
              <a:rPr lang="en-GB" baseline="0" dirty="0" smtClean="0"/>
              <a:t> at who we are and the problem we’re trying to solve.  Now I need to explain why we’re using GPGPU techniques.</a:t>
            </a:r>
            <a:endParaRPr lang="en-GB" dirty="0" smtClean="0"/>
          </a:p>
          <a:p>
            <a:endParaRPr lang="en-GB" dirty="0"/>
          </a:p>
        </p:txBody>
      </p:sp>
      <p:sp>
        <p:nvSpPr>
          <p:cNvPr id="4" name="Slide Number Placeholder 3"/>
          <p:cNvSpPr>
            <a:spLocks noGrp="1"/>
          </p:cNvSpPr>
          <p:nvPr>
            <p:ph type="sldNum" sz="quarter" idx="10"/>
          </p:nvPr>
        </p:nvSpPr>
        <p:spPr/>
        <p:txBody>
          <a:bodyPr/>
          <a:lstStyle/>
          <a:p>
            <a:fld id="{4BD4613A-35F4-4A96-9116-0C89FB7B2BE1}" type="slidenum">
              <a:rPr lang="en-GB" smtClean="0"/>
              <a:t>8</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First a brief diversion into the hardware that powers video</a:t>
            </a:r>
            <a:r>
              <a:rPr lang="en-GB" baseline="0" dirty="0" smtClean="0"/>
              <a:t> games: home consoles.  Sony are well known for producing esoteric hardware designs... l</a:t>
            </a:r>
            <a:r>
              <a:rPr lang="en-GB" baseline="0" dirty="0" smtClean="0"/>
              <a:t>ike </a:t>
            </a:r>
            <a:r>
              <a:rPr lang="en-GB" dirty="0" smtClean="0"/>
              <a:t>the</a:t>
            </a:r>
            <a:r>
              <a:rPr lang="en-GB" baseline="0" dirty="0" smtClean="0"/>
              <a:t> Cell!</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On</a:t>
            </a:r>
            <a:r>
              <a:rPr lang="en-GB" baseline="0" dirty="0" smtClean="0"/>
              <a:t> the other hand Microsoft started out with something relatively normal before branching out with the Xbox 360.</a:t>
            </a:r>
            <a:endParaRPr lang="en-GB" dirty="0" smtClean="0"/>
          </a:p>
          <a:p>
            <a:endParaRPr lang="en-GB" dirty="0" smtClean="0"/>
          </a:p>
          <a:p>
            <a:r>
              <a:rPr lang="en-GB" baseline="0" dirty="0" smtClean="0"/>
              <a:t>As a middleware company we have to be aware of which bits of hardware might be available for us.  On the Xbox 360 and PlayStation 3 the GPUs are already heavily used, so we took the decision to put Enlighten on CPUs and SPUs.</a:t>
            </a:r>
          </a:p>
          <a:p>
            <a:endParaRPr lang="en-GB" dirty="0"/>
          </a:p>
        </p:txBody>
      </p:sp>
      <p:sp>
        <p:nvSpPr>
          <p:cNvPr id="4" name="Slide Number Placeholder 3"/>
          <p:cNvSpPr>
            <a:spLocks noGrp="1"/>
          </p:cNvSpPr>
          <p:nvPr>
            <p:ph type="sldNum" sz="quarter" idx="10"/>
          </p:nvPr>
        </p:nvSpPr>
        <p:spPr/>
        <p:txBody>
          <a:bodyPr/>
          <a:lstStyle/>
          <a:p>
            <a:fld id="{4BD4613A-35F4-4A96-9116-0C89FB7B2BE1}" type="slidenum">
              <a:rPr lang="en-GB" smtClean="0"/>
              <a:t>9</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Mai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Footer Placeholder 4"/>
          <p:cNvSpPr>
            <a:spLocks noGrp="1"/>
          </p:cNvSpPr>
          <p:nvPr>
            <p:ph type="ftr" sz="quarter" idx="11"/>
          </p:nvPr>
        </p:nvSpPr>
        <p:spPr/>
        <p:txBody>
          <a:bodyPr/>
          <a:lstStyle/>
          <a:p>
            <a:endParaRPr lang="en-GB" dirty="0"/>
          </a:p>
        </p:txBody>
      </p:sp>
    </p:spTree>
    <p:extLst>
      <p:ext uri="{BB962C8B-B14F-4D97-AF65-F5344CB8AC3E}">
        <p14:creationId xmlns:p14="http://schemas.microsoft.com/office/powerpoint/2010/main" xmlns="" val="1958316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Page">
    <p:spTree>
      <p:nvGrpSpPr>
        <p:cNvPr id="1" name=""/>
        <p:cNvGrpSpPr/>
        <p:nvPr/>
      </p:nvGrpSpPr>
      <p:grpSpPr>
        <a:xfrm>
          <a:off x="0" y="0"/>
          <a:ext cx="0" cy="0"/>
          <a:chOff x="0" y="0"/>
          <a:chExt cx="0" cy="0"/>
        </a:xfrm>
      </p:grpSpPr>
      <p:pic>
        <p:nvPicPr>
          <p:cNvPr id="6" name="Picture 4" descr="Geo Title Light Master.png"/>
          <p:cNvPicPr>
            <a:picLocks noChangeAspect="1"/>
          </p:cNvPicPr>
          <p:nvPr userDrawn="1"/>
        </p:nvPicPr>
        <p:blipFill>
          <a:blip r:embed="rId2" cstate="print">
            <a:extLst>
              <a:ext uri="{28A0092B-C50C-407E-A947-70E740481C1C}">
                <a14:useLocalDpi xmlns:a14="http://schemas.microsoft.com/office/drawing/2010/main" xmlns="" val="0"/>
              </a:ext>
            </a:extLst>
          </a:blip>
          <a:srcRect l="5637"/>
          <a:stretch>
            <a:fillRect/>
          </a:stretch>
        </p:blipFill>
        <p:spPr bwMode="auto">
          <a:xfrm>
            <a:off x="0" y="-51488"/>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670281" y="1484784"/>
            <a:ext cx="7772400" cy="1686049"/>
          </a:xfrm>
        </p:spPr>
        <p:txBody>
          <a:bodyPr/>
          <a:lstStyle>
            <a:lvl1pPr>
              <a:defRPr sz="4800" baseline="0"/>
            </a:lvl1pPr>
          </a:lstStyle>
          <a:p>
            <a:r>
              <a:rPr lang="en-US" smtClean="0"/>
              <a:t>Click to edit Master title style</a:t>
            </a:r>
            <a:endParaRPr lang="en-GB" dirty="0"/>
          </a:p>
        </p:txBody>
      </p:sp>
      <p:sp>
        <p:nvSpPr>
          <p:cNvPr id="3" name="Subtitle 2"/>
          <p:cNvSpPr>
            <a:spLocks noGrp="1"/>
          </p:cNvSpPr>
          <p:nvPr>
            <p:ph type="subTitle" idx="1"/>
          </p:nvPr>
        </p:nvSpPr>
        <p:spPr>
          <a:xfrm>
            <a:off x="683568" y="4725144"/>
            <a:ext cx="3704456" cy="478904"/>
          </a:xfrm>
        </p:spPr>
        <p:txBody>
          <a:bodyPr/>
          <a:lstStyle>
            <a:lvl1pPr marL="0" indent="0" algn="l">
              <a:buNone/>
              <a:defRPr sz="15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
        <p:nvSpPr>
          <p:cNvPr id="5" name="Footer Placeholder 4"/>
          <p:cNvSpPr>
            <a:spLocks noGrp="1"/>
          </p:cNvSpPr>
          <p:nvPr>
            <p:ph type="ftr" sz="quarter" idx="11"/>
          </p:nvPr>
        </p:nvSpPr>
        <p:spPr>
          <a:xfrm>
            <a:off x="539552" y="6143624"/>
            <a:ext cx="2895600" cy="365125"/>
          </a:xfrm>
        </p:spPr>
        <p:txBody>
          <a:bodyPr/>
          <a:lstStyle/>
          <a:p>
            <a:endParaRPr lang="en-GB" dirty="0"/>
          </a:p>
        </p:txBody>
      </p:sp>
      <p:pic>
        <p:nvPicPr>
          <p:cNvPr id="7" name="Picture 4" descr="Geomerics Logo_Blue.png"/>
          <p:cNvPicPr>
            <a:picLocks noChangeAspect="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6527800" y="6105525"/>
            <a:ext cx="2214563" cy="441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Text Placeholder 9"/>
          <p:cNvSpPr>
            <a:spLocks noGrp="1"/>
          </p:cNvSpPr>
          <p:nvPr>
            <p:ph type="body" sz="quarter" idx="12"/>
          </p:nvPr>
        </p:nvSpPr>
        <p:spPr>
          <a:xfrm>
            <a:off x="703117" y="3645024"/>
            <a:ext cx="3508843" cy="719138"/>
          </a:xfrm>
        </p:spPr>
        <p:txBody>
          <a:bodyPr/>
          <a:lstStyle>
            <a:lvl1pPr marL="0" indent="0">
              <a:buFontTx/>
              <a:buNone/>
              <a:defRPr sz="1800" baseline="0">
                <a:solidFill>
                  <a:schemeClr val="tx2">
                    <a:lumMod val="7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Click to edit Master text styles</a:t>
            </a:r>
          </a:p>
        </p:txBody>
      </p:sp>
    </p:spTree>
    <p:extLst>
      <p:ext uri="{BB962C8B-B14F-4D97-AF65-F5344CB8AC3E}">
        <p14:creationId xmlns:p14="http://schemas.microsoft.com/office/powerpoint/2010/main" xmlns="" val="29569613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6" name="Footer Placeholder 5"/>
          <p:cNvSpPr>
            <a:spLocks noGrp="1"/>
          </p:cNvSpPr>
          <p:nvPr>
            <p:ph type="ftr" sz="quarter" idx="11"/>
          </p:nvPr>
        </p:nvSpPr>
        <p:spPr/>
        <p:txBody>
          <a:bodyPr/>
          <a:lstStyle/>
          <a:p>
            <a:endParaRPr lang="en-GB"/>
          </a:p>
        </p:txBody>
      </p:sp>
      <p:pic>
        <p:nvPicPr>
          <p:cNvPr id="7" name="Picture 4" descr="Enlighten logo.png"/>
          <p:cNvPicPr>
            <a:picLocks noChangeAspect="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5491163" y="1958975"/>
            <a:ext cx="2478087" cy="2398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 Placeholder 7"/>
          <p:cNvSpPr>
            <a:spLocks noGrp="1"/>
          </p:cNvSpPr>
          <p:nvPr>
            <p:ph type="body" sz="quarter" idx="12"/>
          </p:nvPr>
        </p:nvSpPr>
        <p:spPr>
          <a:xfrm>
            <a:off x="611188" y="1557338"/>
            <a:ext cx="4321175" cy="4319587"/>
          </a:xfrm>
        </p:spPr>
        <p:txBody>
          <a:bodyPr/>
          <a:lstStyle>
            <a:lvl1pPr marL="0" indent="0">
              <a:buFontTx/>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Click to edit Master text styles</a:t>
            </a:r>
          </a:p>
        </p:txBody>
      </p:sp>
    </p:spTree>
    <p:extLst>
      <p:ext uri="{BB962C8B-B14F-4D97-AF65-F5344CB8AC3E}">
        <p14:creationId xmlns:p14="http://schemas.microsoft.com/office/powerpoint/2010/main" xmlns="" val="18606095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Pictur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xmlns="" val="19319210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 name="Footer Placeholder 7"/>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xmlns="" val="36953546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1268759"/>
            <a:ext cx="5486400" cy="316835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63688" y="4653136"/>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GB"/>
          </a:p>
        </p:txBody>
      </p:sp>
      <p:sp>
        <p:nvSpPr>
          <p:cNvPr id="8" name="Title 7"/>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xmlns="" val="4518644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xmlns="" val="9860166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7" descr="Geo Light Masthead.png"/>
          <p:cNvPicPr>
            <a:picLocks noChangeAspect="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0" y="0"/>
            <a:ext cx="9144000" cy="1095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Placeholder 1"/>
          <p:cNvSpPr>
            <a:spLocks noGrp="1"/>
          </p:cNvSpPr>
          <p:nvPr>
            <p:ph type="title"/>
          </p:nvPr>
        </p:nvSpPr>
        <p:spPr>
          <a:xfrm>
            <a:off x="457200" y="116632"/>
            <a:ext cx="8229600" cy="864096"/>
          </a:xfrm>
          <a:prstGeom prst="rect">
            <a:avLst/>
          </a:prstGeom>
        </p:spPr>
        <p:txBody>
          <a:bodyPr vert="horz" lIns="91440" tIns="45720" rIns="91440" bIns="45720" rtlCol="0" anchor="ctr">
            <a:normAutofit/>
          </a:bodyPr>
          <a:lstStyle/>
          <a:p>
            <a:r>
              <a:rPr lang="en-US" smtClean="0"/>
              <a:t>Click to edit Master title style</a:t>
            </a:r>
            <a:endParaRPr lang="en-GB" dirty="0"/>
          </a:p>
        </p:txBody>
      </p:sp>
      <p:sp>
        <p:nvSpPr>
          <p:cNvPr id="3" name="Text Placeholder 2"/>
          <p:cNvSpPr>
            <a:spLocks noGrp="1"/>
          </p:cNvSpPr>
          <p:nvPr>
            <p:ph type="body" idx="1"/>
          </p:nvPr>
        </p:nvSpPr>
        <p:spPr>
          <a:xfrm>
            <a:off x="457200" y="1600201"/>
            <a:ext cx="8229600" cy="442108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Footer Placeholder 4"/>
          <p:cNvSpPr>
            <a:spLocks noGrp="1"/>
          </p:cNvSpPr>
          <p:nvPr>
            <p:ph type="ftr" sz="quarter" idx="3"/>
          </p:nvPr>
        </p:nvSpPr>
        <p:spPr>
          <a:xfrm>
            <a:off x="539552" y="6227763"/>
            <a:ext cx="2895600" cy="365125"/>
          </a:xfrm>
          <a:prstGeom prst="rect">
            <a:avLst/>
          </a:prstGeom>
        </p:spPr>
        <p:txBody>
          <a:bodyPr vert="horz" lIns="91440" tIns="45720" rIns="91440" bIns="45720" rtlCol="0" anchor="ctr"/>
          <a:lstStyle>
            <a:lvl1pPr algn="l">
              <a:defRPr sz="1600" baseline="0">
                <a:solidFill>
                  <a:schemeClr val="tx2">
                    <a:lumMod val="60000"/>
                    <a:lumOff val="40000"/>
                  </a:schemeClr>
                </a:solidFill>
                <a:latin typeface="Calibri" pitchFamily="34" charset="0"/>
              </a:defRPr>
            </a:lvl1pPr>
          </a:lstStyle>
          <a:p>
            <a:endParaRPr lang="en-GB" dirty="0"/>
          </a:p>
        </p:txBody>
      </p:sp>
      <p:pic>
        <p:nvPicPr>
          <p:cNvPr id="8" name="Picture 6" descr="Geomerics Logo_Blue.png"/>
          <p:cNvPicPr>
            <a:picLocks noChangeAspect="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7332663" y="6300788"/>
            <a:ext cx="1463675" cy="292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306199742"/>
      </p:ext>
    </p:extLst>
  </p:cSld>
  <p:clrMap bg1="lt1" tx1="dk1" bg2="lt2" tx2="dk2" accent1="accent1" accent2="accent2" accent3="accent3" accent4="accent4" accent5="accent5" accent6="accent6" hlink="hlink" folHlink="folHlink"/>
  <p:sldLayoutIdLst>
    <p:sldLayoutId id="2147483650" r:id="rId1"/>
    <p:sldLayoutId id="2147483659" r:id="rId2"/>
    <p:sldLayoutId id="2147483660" r:id="rId3"/>
    <p:sldLayoutId id="2147483652" r:id="rId4"/>
    <p:sldLayoutId id="2147483653" r:id="rId5"/>
    <p:sldLayoutId id="2147483657" r:id="rId6"/>
    <p:sldLayoutId id="2147483658" r:id="rId7"/>
  </p:sldLayoutIdLst>
  <p:txStyles>
    <p:titleStyle>
      <a:lvl1pPr algn="l" defTabSz="914400" rtl="0" eaLnBrk="1" latinLnBrk="0" hangingPunct="1">
        <a:spcBef>
          <a:spcPct val="0"/>
        </a:spcBef>
        <a:buNone/>
        <a:defRPr sz="3600" kern="1200" baseline="0">
          <a:solidFill>
            <a:schemeClr val="bg1"/>
          </a:solidFill>
          <a:latin typeface="+mj-lt"/>
          <a:ea typeface="+mj-ea"/>
          <a:cs typeface="+mj-cs"/>
        </a:defRPr>
      </a:lvl1pPr>
    </p:titleStyle>
    <p:bodyStyle>
      <a:lvl1pPr marL="342900" indent="-342900" algn="l" defTabSz="914400" rtl="0" eaLnBrk="1" latinLnBrk="0" hangingPunct="1">
        <a:spcBef>
          <a:spcPct val="20000"/>
        </a:spcBef>
        <a:buFont typeface="Wingdings" pitchFamily="2" charset="2"/>
        <a:buChar char="§"/>
        <a:defRPr sz="2500" kern="1200" baseline="0">
          <a:solidFill>
            <a:schemeClr val="tx2">
              <a:lumMod val="75000"/>
            </a:schemeClr>
          </a:solidFill>
          <a:latin typeface="+mn-lt"/>
          <a:ea typeface="+mn-ea"/>
          <a:cs typeface="+mn-cs"/>
        </a:defRPr>
      </a:lvl1pPr>
      <a:lvl2pPr marL="742950" indent="-285750" algn="l" defTabSz="914400" rtl="0" eaLnBrk="1" latinLnBrk="0" hangingPunct="1">
        <a:spcBef>
          <a:spcPct val="20000"/>
        </a:spcBef>
        <a:buClr>
          <a:schemeClr val="tx2">
            <a:lumMod val="60000"/>
            <a:lumOff val="40000"/>
          </a:schemeClr>
        </a:buClr>
        <a:buFont typeface="Arial" pitchFamily="34" charset="0"/>
        <a:buChar char="&gt;"/>
        <a:defRPr sz="2500" kern="1200" baseline="0">
          <a:solidFill>
            <a:schemeClr val="bg1">
              <a:lumMod val="50000"/>
            </a:schemeClr>
          </a:solidFill>
          <a:latin typeface="+mn-lt"/>
          <a:ea typeface="+mn-ea"/>
          <a:cs typeface="+mn-cs"/>
        </a:defRPr>
      </a:lvl2pPr>
      <a:lvl3pPr marL="1143000" indent="-228600" algn="l" defTabSz="914400" rtl="0" eaLnBrk="1" latinLnBrk="0" hangingPunct="1">
        <a:spcBef>
          <a:spcPct val="20000"/>
        </a:spcBef>
        <a:buClr>
          <a:schemeClr val="tx2">
            <a:lumMod val="60000"/>
            <a:lumOff val="40000"/>
          </a:schemeClr>
        </a:buClr>
        <a:buFont typeface="Arial" pitchFamily="34" charset="0"/>
        <a:buChar char="&gt;"/>
        <a:defRPr sz="2300" kern="1200" baseline="0">
          <a:solidFill>
            <a:schemeClr val="bg1">
              <a:lumMod val="50000"/>
            </a:schemeClr>
          </a:solidFill>
          <a:latin typeface="+mn-lt"/>
          <a:ea typeface="+mn-ea"/>
          <a:cs typeface="+mn-cs"/>
        </a:defRPr>
      </a:lvl3pPr>
      <a:lvl4pPr marL="1600200" indent="-228600" algn="l" defTabSz="914400" rtl="0" eaLnBrk="1" latinLnBrk="0" hangingPunct="1">
        <a:spcBef>
          <a:spcPct val="20000"/>
        </a:spcBef>
        <a:buClr>
          <a:schemeClr val="tx2">
            <a:lumMod val="60000"/>
            <a:lumOff val="40000"/>
          </a:schemeClr>
        </a:buClr>
        <a:buFont typeface="Arial" pitchFamily="34" charset="0"/>
        <a:buChar char="&gt;"/>
        <a:defRPr sz="2000" kern="1200" baseline="0">
          <a:solidFill>
            <a:schemeClr val="bg1">
              <a:lumMod val="50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baseline="0">
          <a:solidFill>
            <a:schemeClr val="bg1">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mailto:graham.hazel@geomerics.com" TargetMode="External"/><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hyperlink" Target="http://www.geomerics.com/"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image" Target="../media/image14.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smtClean="0"/>
              <a:t>Using Graphics Processors for Real-Time Global Illumination</a:t>
            </a:r>
            <a:endParaRPr lang="en-GB" dirty="0"/>
          </a:p>
        </p:txBody>
      </p:sp>
      <p:sp>
        <p:nvSpPr>
          <p:cNvPr id="3" name="Subtitle 2"/>
          <p:cNvSpPr>
            <a:spLocks noGrp="1"/>
          </p:cNvSpPr>
          <p:nvPr>
            <p:ph type="subTitle" idx="1"/>
          </p:nvPr>
        </p:nvSpPr>
        <p:spPr/>
        <p:txBody>
          <a:bodyPr/>
          <a:lstStyle/>
          <a:p>
            <a:r>
              <a:rPr lang="en-GB" dirty="0" smtClean="0"/>
              <a:t>UK GPU Computing Conference 2011</a:t>
            </a:r>
            <a:endParaRPr lang="en-GB" dirty="0"/>
          </a:p>
        </p:txBody>
      </p:sp>
      <p:sp>
        <p:nvSpPr>
          <p:cNvPr id="4" name="Text Placeholder 3"/>
          <p:cNvSpPr>
            <a:spLocks noGrp="1"/>
          </p:cNvSpPr>
          <p:nvPr>
            <p:ph type="body" sz="quarter" idx="12"/>
          </p:nvPr>
        </p:nvSpPr>
        <p:spPr/>
        <p:txBody>
          <a:bodyPr/>
          <a:lstStyle/>
          <a:p>
            <a:r>
              <a:rPr lang="en-GB" dirty="0" smtClean="0"/>
              <a:t>Graham Hazel</a:t>
            </a:r>
            <a:endParaRPr lang="en-GB"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Game console observations</a:t>
            </a:r>
            <a:endParaRPr lang="en-GB" dirty="0"/>
          </a:p>
        </p:txBody>
      </p:sp>
      <p:sp>
        <p:nvSpPr>
          <p:cNvPr id="3" name="Content Placeholder 2"/>
          <p:cNvSpPr>
            <a:spLocks noGrp="1"/>
          </p:cNvSpPr>
          <p:nvPr>
            <p:ph idx="1"/>
          </p:nvPr>
        </p:nvSpPr>
        <p:spPr/>
        <p:txBody>
          <a:bodyPr>
            <a:normAutofit/>
          </a:bodyPr>
          <a:lstStyle/>
          <a:p>
            <a:pPr>
              <a:buFont typeface="Arial" charset="0"/>
              <a:buChar char="•"/>
            </a:pPr>
            <a:r>
              <a:rPr lang="en-GB" sz="3200" dirty="0" smtClean="0"/>
              <a:t>Custom hardware is the norm</a:t>
            </a:r>
          </a:p>
          <a:p>
            <a:pPr>
              <a:buNone/>
            </a:pPr>
            <a:endParaRPr lang="en-GB" sz="3200" dirty="0" smtClean="0"/>
          </a:p>
          <a:p>
            <a:pPr>
              <a:buFont typeface="Arial" charset="0"/>
              <a:buChar char="•"/>
            </a:pPr>
            <a:r>
              <a:rPr lang="en-GB" sz="3200" dirty="0" smtClean="0"/>
              <a:t>GPUs </a:t>
            </a:r>
            <a:r>
              <a:rPr lang="en-GB" sz="3200" dirty="0" smtClean="0"/>
              <a:t>yield more FLOPS / $</a:t>
            </a:r>
          </a:p>
          <a:p>
            <a:pPr>
              <a:buNone/>
            </a:pPr>
            <a:endParaRPr lang="en-GB" sz="3200" dirty="0" smtClean="0"/>
          </a:p>
          <a:p>
            <a:pPr>
              <a:buFont typeface="Arial" charset="0"/>
              <a:buChar char="•"/>
            </a:pPr>
            <a:r>
              <a:rPr lang="en-GB" sz="3200" dirty="0" smtClean="0"/>
              <a:t>PC games already use </a:t>
            </a:r>
            <a:r>
              <a:rPr lang="en-GB" sz="3200" dirty="0" smtClean="0"/>
              <a:t>GPGPU</a:t>
            </a:r>
            <a:endParaRPr lang="en-GB" sz="3200"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Why is this a GPGPU problem?</a:t>
            </a:r>
            <a:endParaRPr lang="en-GB" dirty="0"/>
          </a:p>
        </p:txBody>
      </p:sp>
      <p:sp>
        <p:nvSpPr>
          <p:cNvPr id="3" name="Content Placeholder 2"/>
          <p:cNvSpPr>
            <a:spLocks noGrp="1"/>
          </p:cNvSpPr>
          <p:nvPr>
            <p:ph idx="1"/>
          </p:nvPr>
        </p:nvSpPr>
        <p:spPr/>
        <p:txBody>
          <a:bodyPr>
            <a:normAutofit/>
          </a:bodyPr>
          <a:lstStyle/>
          <a:p>
            <a:pPr>
              <a:buFont typeface="Arial" charset="0"/>
              <a:buChar char="•"/>
            </a:pPr>
            <a:r>
              <a:rPr lang="en-GB" sz="3200" dirty="0" smtClean="0"/>
              <a:t>Fastest platform available today</a:t>
            </a:r>
          </a:p>
          <a:p>
            <a:pPr>
              <a:buNone/>
            </a:pPr>
            <a:endParaRPr lang="en-GB" sz="3200" dirty="0" smtClean="0"/>
          </a:p>
          <a:p>
            <a:pPr>
              <a:buFont typeface="Arial" charset="0"/>
              <a:buChar char="•"/>
            </a:pPr>
            <a:r>
              <a:rPr lang="en-GB" sz="3200" dirty="0" smtClean="0"/>
              <a:t>Future-proof?</a:t>
            </a:r>
            <a:endParaRPr lang="en-GB" sz="32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Technical details</a:t>
            </a:r>
            <a:endParaRPr lang="en-GB" dirty="0"/>
          </a:p>
        </p:txBody>
      </p:sp>
      <p:sp>
        <p:nvSpPr>
          <p:cNvPr id="3" name="Content Placeholder 2"/>
          <p:cNvSpPr>
            <a:spLocks noGrp="1"/>
          </p:cNvSpPr>
          <p:nvPr>
            <p:ph idx="1"/>
          </p:nvPr>
        </p:nvSpPr>
        <p:spPr/>
        <p:txBody>
          <a:bodyPr>
            <a:normAutofit/>
          </a:bodyPr>
          <a:lstStyle/>
          <a:p>
            <a:pPr>
              <a:buFont typeface="Arial" charset="0"/>
              <a:buChar char="•"/>
            </a:pPr>
            <a:r>
              <a:rPr lang="en-GB" sz="3200" dirty="0" smtClean="0"/>
              <a:t>How CUDA and DirectX share the GPU</a:t>
            </a:r>
          </a:p>
          <a:p>
            <a:pPr>
              <a:buNone/>
            </a:pPr>
            <a:endParaRPr lang="en-GB" sz="3200" dirty="0" smtClean="0">
              <a:solidFill>
                <a:schemeClr val="tx2">
                  <a:lumMod val="75000"/>
                </a:schemeClr>
              </a:solidFill>
            </a:endParaRPr>
          </a:p>
          <a:p>
            <a:pPr>
              <a:buFont typeface="Arial" charset="0"/>
              <a:buChar char="•"/>
            </a:pPr>
            <a:r>
              <a:rPr lang="en-GB" sz="3200" dirty="0" smtClean="0"/>
              <a:t>Optimisations</a:t>
            </a:r>
          </a:p>
          <a:p>
            <a:pPr>
              <a:buNone/>
            </a:pPr>
            <a:endParaRPr lang="en-GB" sz="3200" dirty="0" smtClean="0"/>
          </a:p>
          <a:p>
            <a:pPr>
              <a:buFont typeface="Arial" charset="0"/>
              <a:buChar char="•"/>
            </a:pPr>
            <a:r>
              <a:rPr lang="en-GB" sz="3200" dirty="0" smtClean="0"/>
              <a:t>Performance</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to share memory resources</a:t>
            </a:r>
            <a:endParaRPr lang="en-GB" dirty="0"/>
          </a:p>
        </p:txBody>
      </p:sp>
      <p:sp>
        <p:nvSpPr>
          <p:cNvPr id="3" name="Content Placeholder 2"/>
          <p:cNvSpPr>
            <a:spLocks noGrp="1"/>
          </p:cNvSpPr>
          <p:nvPr>
            <p:ph idx="1"/>
          </p:nvPr>
        </p:nvSpPr>
        <p:spPr>
          <a:xfrm>
            <a:off x="467544" y="1628800"/>
            <a:ext cx="8229600" cy="4421088"/>
          </a:xfrm>
        </p:spPr>
        <p:txBody>
          <a:bodyPr>
            <a:normAutofit/>
          </a:bodyPr>
          <a:lstStyle/>
          <a:p>
            <a:pPr>
              <a:buFont typeface="Arial" charset="0"/>
              <a:buChar char="•"/>
            </a:pPr>
            <a:r>
              <a:rPr lang="en-GB" sz="3200" dirty="0" smtClean="0"/>
              <a:t>DirectX device must be specified when creating CUDA context</a:t>
            </a:r>
          </a:p>
          <a:p>
            <a:pPr>
              <a:buNone/>
            </a:pPr>
            <a:endParaRPr lang="en-GB" sz="3200" dirty="0" smtClean="0"/>
          </a:p>
          <a:p>
            <a:pPr>
              <a:buFont typeface="Arial" charset="0"/>
              <a:buChar char="•"/>
            </a:pPr>
            <a:r>
              <a:rPr lang="en-GB" sz="3200" dirty="0" smtClean="0"/>
              <a:t>DirectX resources can be registered for use by CUDA</a:t>
            </a:r>
          </a:p>
          <a:p>
            <a:pPr lvl="1">
              <a:buFont typeface="Arial" charset="0"/>
              <a:buChar char="•"/>
            </a:pPr>
            <a:r>
              <a:rPr lang="en-GB" sz="2400" dirty="0" smtClean="0">
                <a:solidFill>
                  <a:schemeClr val="tx2">
                    <a:lumMod val="75000"/>
                  </a:schemeClr>
                </a:solidFill>
                <a:latin typeface="Courier New" pitchFamily="49" charset="0"/>
                <a:cs typeface="Courier New" pitchFamily="49" charset="0"/>
              </a:rPr>
              <a:t>cu[</a:t>
            </a:r>
            <a:r>
              <a:rPr lang="en-GB" sz="2400" dirty="0" err="1" smtClean="0">
                <a:solidFill>
                  <a:schemeClr val="tx2">
                    <a:lumMod val="75000"/>
                  </a:schemeClr>
                </a:solidFill>
                <a:latin typeface="Courier New" pitchFamily="49" charset="0"/>
                <a:cs typeface="Courier New" pitchFamily="49" charset="0"/>
              </a:rPr>
              <a:t>da</a:t>
            </a:r>
            <a:r>
              <a:rPr lang="en-GB" sz="2400" dirty="0" smtClean="0">
                <a:solidFill>
                  <a:schemeClr val="tx2">
                    <a:lumMod val="75000"/>
                  </a:schemeClr>
                </a:solidFill>
                <a:latin typeface="Courier New" pitchFamily="49" charset="0"/>
                <a:cs typeface="Courier New" pitchFamily="49" charset="0"/>
              </a:rPr>
              <a:t>]GraphicsD3D9RegisterResource</a:t>
            </a:r>
            <a:endParaRPr lang="en-GB" sz="2400" dirty="0" smtClean="0">
              <a:solidFill>
                <a:schemeClr val="tx2">
                  <a:lumMod val="75000"/>
                </a:schemeClr>
              </a:solidFill>
              <a:latin typeface="Courier New" pitchFamily="49" charset="0"/>
              <a:cs typeface="Courier New" pitchFamily="49" charset="0"/>
            </a:endParaRPr>
          </a:p>
          <a:p>
            <a:pPr lvl="1">
              <a:buFont typeface="Arial" charset="0"/>
              <a:buChar char="•"/>
            </a:pPr>
            <a:r>
              <a:rPr lang="en-GB" sz="2400" dirty="0" smtClean="0">
                <a:solidFill>
                  <a:schemeClr val="tx2">
                    <a:lumMod val="75000"/>
                  </a:schemeClr>
                </a:solidFill>
                <a:latin typeface="Courier New" pitchFamily="49" charset="0"/>
                <a:cs typeface="Courier New" pitchFamily="49" charset="0"/>
              </a:rPr>
              <a:t>cu[</a:t>
            </a:r>
            <a:r>
              <a:rPr lang="en-GB" sz="2400" dirty="0" err="1" smtClean="0">
                <a:solidFill>
                  <a:schemeClr val="tx2">
                    <a:lumMod val="75000"/>
                  </a:schemeClr>
                </a:solidFill>
                <a:latin typeface="Courier New" pitchFamily="49" charset="0"/>
                <a:cs typeface="Courier New" pitchFamily="49" charset="0"/>
              </a:rPr>
              <a:t>da</a:t>
            </a:r>
            <a:r>
              <a:rPr lang="en-GB" sz="2400" dirty="0" smtClean="0">
                <a:solidFill>
                  <a:schemeClr val="tx2">
                    <a:lumMod val="75000"/>
                  </a:schemeClr>
                </a:solidFill>
                <a:latin typeface="Courier New" pitchFamily="49" charset="0"/>
                <a:cs typeface="Courier New" pitchFamily="49" charset="0"/>
              </a:rPr>
              <a:t>]GraphicsD3D10RegisterResource</a:t>
            </a:r>
          </a:p>
          <a:p>
            <a:pPr lvl="1">
              <a:buFont typeface="Arial" charset="0"/>
              <a:buChar char="•"/>
            </a:pPr>
            <a:r>
              <a:rPr lang="en-GB" sz="2400" dirty="0" smtClean="0">
                <a:solidFill>
                  <a:schemeClr val="tx2">
                    <a:lumMod val="75000"/>
                  </a:schemeClr>
                </a:solidFill>
                <a:latin typeface="Courier New" pitchFamily="49" charset="0"/>
                <a:cs typeface="Courier New" pitchFamily="49" charset="0"/>
              </a:rPr>
              <a:t>cu[</a:t>
            </a:r>
            <a:r>
              <a:rPr lang="en-GB" sz="2400" dirty="0" err="1" smtClean="0">
                <a:solidFill>
                  <a:schemeClr val="tx2">
                    <a:lumMod val="75000"/>
                  </a:schemeClr>
                </a:solidFill>
                <a:latin typeface="Courier New" pitchFamily="49" charset="0"/>
                <a:cs typeface="Courier New" pitchFamily="49" charset="0"/>
              </a:rPr>
              <a:t>da</a:t>
            </a:r>
            <a:r>
              <a:rPr lang="en-GB" sz="2400" dirty="0" smtClean="0">
                <a:solidFill>
                  <a:schemeClr val="tx2">
                    <a:lumMod val="75000"/>
                  </a:schemeClr>
                </a:solidFill>
                <a:latin typeface="Courier New" pitchFamily="49" charset="0"/>
                <a:cs typeface="Courier New" pitchFamily="49" charset="0"/>
              </a:rPr>
              <a:t>]GraphicsD3D11RegisterResource</a:t>
            </a:r>
            <a:endParaRPr lang="en-GB" sz="2400" dirty="0" smtClean="0">
              <a:solidFill>
                <a:schemeClr val="tx2">
                  <a:lumMod val="75000"/>
                </a:schemeClr>
              </a:solidFill>
              <a:latin typeface="Courier New" pitchFamily="49" charset="0"/>
              <a:cs typeface="Courier New" pitchFamily="49"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to share memory resources</a:t>
            </a:r>
            <a:endParaRPr lang="en-GB" dirty="0"/>
          </a:p>
        </p:txBody>
      </p:sp>
      <p:sp>
        <p:nvSpPr>
          <p:cNvPr id="3" name="Content Placeholder 2"/>
          <p:cNvSpPr>
            <a:spLocks noGrp="1"/>
          </p:cNvSpPr>
          <p:nvPr>
            <p:ph idx="1"/>
          </p:nvPr>
        </p:nvSpPr>
        <p:spPr/>
        <p:txBody>
          <a:bodyPr>
            <a:normAutofit/>
          </a:bodyPr>
          <a:lstStyle/>
          <a:p>
            <a:pPr>
              <a:buFont typeface="Arial" charset="0"/>
              <a:buChar char="•"/>
            </a:pPr>
            <a:r>
              <a:rPr lang="en-GB" sz="3200" dirty="0" smtClean="0"/>
              <a:t>Graphics resources can be mapped and unmapped using</a:t>
            </a:r>
          </a:p>
          <a:p>
            <a:pPr lvl="1">
              <a:buFont typeface="Arial" charset="0"/>
              <a:buChar char="•"/>
            </a:pPr>
            <a:r>
              <a:rPr lang="en-GB" sz="2400" dirty="0" smtClean="0">
                <a:solidFill>
                  <a:schemeClr val="tx2">
                    <a:lumMod val="75000"/>
                  </a:schemeClr>
                </a:solidFill>
                <a:latin typeface="Courier New" pitchFamily="49" charset="0"/>
                <a:cs typeface="Courier New" pitchFamily="49" charset="0"/>
              </a:rPr>
              <a:t>cu[</a:t>
            </a:r>
            <a:r>
              <a:rPr lang="en-GB" sz="2400" dirty="0" err="1" smtClean="0">
                <a:solidFill>
                  <a:schemeClr val="tx2">
                    <a:lumMod val="75000"/>
                  </a:schemeClr>
                </a:solidFill>
                <a:latin typeface="Courier New" pitchFamily="49" charset="0"/>
                <a:cs typeface="Courier New" pitchFamily="49" charset="0"/>
              </a:rPr>
              <a:t>da</a:t>
            </a:r>
            <a:r>
              <a:rPr lang="en-GB" sz="2400" dirty="0" smtClean="0">
                <a:solidFill>
                  <a:schemeClr val="tx2">
                    <a:lumMod val="75000"/>
                  </a:schemeClr>
                </a:solidFill>
                <a:latin typeface="Courier New" pitchFamily="49" charset="0"/>
                <a:cs typeface="Courier New" pitchFamily="49" charset="0"/>
              </a:rPr>
              <a:t>]</a:t>
            </a:r>
            <a:r>
              <a:rPr lang="en-GB" sz="2400" dirty="0" err="1" smtClean="0">
                <a:solidFill>
                  <a:schemeClr val="tx2">
                    <a:lumMod val="75000"/>
                  </a:schemeClr>
                </a:solidFill>
                <a:latin typeface="Courier New" pitchFamily="49" charset="0"/>
                <a:cs typeface="Courier New" pitchFamily="49" charset="0"/>
              </a:rPr>
              <a:t>GraphicsMapResources</a:t>
            </a:r>
            <a:endParaRPr lang="en-GB" sz="2400" dirty="0" smtClean="0">
              <a:solidFill>
                <a:schemeClr val="tx2">
                  <a:lumMod val="75000"/>
                </a:schemeClr>
              </a:solidFill>
              <a:latin typeface="Courier New" pitchFamily="49" charset="0"/>
              <a:cs typeface="Courier New" pitchFamily="49" charset="0"/>
            </a:endParaRPr>
          </a:p>
          <a:p>
            <a:pPr lvl="1">
              <a:buFont typeface="Arial" charset="0"/>
              <a:buChar char="•"/>
            </a:pPr>
            <a:r>
              <a:rPr lang="en-GB" sz="2400" dirty="0" smtClean="0">
                <a:solidFill>
                  <a:schemeClr val="tx2">
                    <a:lumMod val="75000"/>
                  </a:schemeClr>
                </a:solidFill>
                <a:latin typeface="Courier New" pitchFamily="49" charset="0"/>
                <a:cs typeface="Courier New" pitchFamily="49" charset="0"/>
              </a:rPr>
              <a:t>cu[</a:t>
            </a:r>
            <a:r>
              <a:rPr lang="en-GB" sz="2400" dirty="0" err="1" smtClean="0">
                <a:solidFill>
                  <a:schemeClr val="tx2">
                    <a:lumMod val="75000"/>
                  </a:schemeClr>
                </a:solidFill>
                <a:latin typeface="Courier New" pitchFamily="49" charset="0"/>
                <a:cs typeface="Courier New" pitchFamily="49" charset="0"/>
              </a:rPr>
              <a:t>da</a:t>
            </a:r>
            <a:r>
              <a:rPr lang="en-GB" sz="2400" dirty="0" smtClean="0">
                <a:solidFill>
                  <a:schemeClr val="tx2">
                    <a:lumMod val="75000"/>
                  </a:schemeClr>
                </a:solidFill>
                <a:latin typeface="Courier New" pitchFamily="49" charset="0"/>
                <a:cs typeface="Courier New" pitchFamily="49" charset="0"/>
              </a:rPr>
              <a:t>]</a:t>
            </a:r>
            <a:r>
              <a:rPr lang="en-GB" sz="2400" dirty="0" err="1" smtClean="0">
                <a:solidFill>
                  <a:schemeClr val="tx2">
                    <a:lumMod val="75000"/>
                  </a:schemeClr>
                </a:solidFill>
                <a:latin typeface="Courier New" pitchFamily="49" charset="0"/>
                <a:cs typeface="Courier New" pitchFamily="49" charset="0"/>
              </a:rPr>
              <a:t>GraphicsUnmapResources</a:t>
            </a:r>
            <a:endParaRPr lang="en-GB" sz="2400" dirty="0" smtClean="0">
              <a:solidFill>
                <a:schemeClr val="tx2">
                  <a:lumMod val="75000"/>
                </a:schemeClr>
              </a:solidFill>
              <a:latin typeface="Courier New" pitchFamily="49" charset="0"/>
              <a:cs typeface="Courier New" pitchFamily="49" charset="0"/>
            </a:endParaRPr>
          </a:p>
          <a:p>
            <a:pPr lvl="1">
              <a:buNone/>
            </a:pPr>
            <a:endParaRPr lang="en-GB" sz="2400" dirty="0" smtClean="0">
              <a:solidFill>
                <a:schemeClr val="tx2">
                  <a:lumMod val="75000"/>
                </a:schemeClr>
              </a:solidFill>
              <a:latin typeface="Courier New" pitchFamily="49" charset="0"/>
              <a:cs typeface="Courier New" pitchFamily="49" charset="0"/>
            </a:endParaRPr>
          </a:p>
          <a:p>
            <a:pPr>
              <a:buFont typeface="Arial" charset="0"/>
              <a:buChar char="•"/>
            </a:pPr>
            <a:r>
              <a:rPr lang="en-GB" sz="3200" dirty="0" smtClean="0">
                <a:solidFill>
                  <a:schemeClr val="tx2">
                    <a:lumMod val="75000"/>
                  </a:schemeClr>
                </a:solidFill>
              </a:rPr>
              <a:t>These are analogous to the DirectX calls</a:t>
            </a:r>
          </a:p>
          <a:p>
            <a:pPr lvl="1">
              <a:buFont typeface="Arial" charset="0"/>
              <a:buChar char="•"/>
            </a:pPr>
            <a:r>
              <a:rPr lang="en-GB" sz="2400" dirty="0" smtClean="0">
                <a:solidFill>
                  <a:schemeClr val="tx2">
                    <a:lumMod val="75000"/>
                  </a:schemeClr>
                </a:solidFill>
                <a:latin typeface="Courier New" pitchFamily="49" charset="0"/>
                <a:cs typeface="Courier New" pitchFamily="49" charset="0"/>
              </a:rPr>
              <a:t>device-&gt;Lock</a:t>
            </a:r>
          </a:p>
          <a:p>
            <a:pPr lvl="1">
              <a:buFont typeface="Arial" charset="0"/>
              <a:buChar char="•"/>
            </a:pPr>
            <a:r>
              <a:rPr lang="en-GB" sz="2400" dirty="0" smtClean="0">
                <a:solidFill>
                  <a:schemeClr val="tx2">
                    <a:lumMod val="75000"/>
                  </a:schemeClr>
                </a:solidFill>
                <a:latin typeface="Courier New" pitchFamily="49" charset="0"/>
                <a:cs typeface="Courier New" pitchFamily="49" charset="0"/>
              </a:rPr>
              <a:t>d</a:t>
            </a:r>
            <a:r>
              <a:rPr lang="en-GB" sz="2400" dirty="0" smtClean="0">
                <a:solidFill>
                  <a:schemeClr val="tx2">
                    <a:lumMod val="75000"/>
                  </a:schemeClr>
                </a:solidFill>
                <a:latin typeface="Courier New" pitchFamily="49" charset="0"/>
                <a:cs typeface="Courier New" pitchFamily="49" charset="0"/>
              </a:rPr>
              <a:t>evice-&gt;Unlock</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to share computational resources</a:t>
            </a:r>
            <a:endParaRPr lang="en-GB" dirty="0"/>
          </a:p>
        </p:txBody>
      </p:sp>
      <p:sp>
        <p:nvSpPr>
          <p:cNvPr id="3" name="Content Placeholder 2"/>
          <p:cNvSpPr>
            <a:spLocks noGrp="1"/>
          </p:cNvSpPr>
          <p:nvPr>
            <p:ph idx="1"/>
          </p:nvPr>
        </p:nvSpPr>
        <p:spPr/>
        <p:txBody>
          <a:bodyPr>
            <a:normAutofit/>
          </a:bodyPr>
          <a:lstStyle/>
          <a:p>
            <a:pPr>
              <a:buFont typeface="Arial" charset="0"/>
              <a:buChar char="•"/>
            </a:pPr>
            <a:r>
              <a:rPr lang="en-GB" sz="3200" dirty="0" smtClean="0"/>
              <a:t>CUDA and rendering can’t run simultaneously</a:t>
            </a:r>
          </a:p>
          <a:p>
            <a:pPr>
              <a:buNone/>
            </a:pPr>
            <a:endParaRPr lang="en-GB" sz="3200" dirty="0" smtClean="0"/>
          </a:p>
          <a:p>
            <a:pPr>
              <a:buFont typeface="Arial" charset="0"/>
              <a:buChar char="•"/>
            </a:pPr>
            <a:r>
              <a:rPr lang="en-GB" sz="3200" dirty="0" smtClean="0"/>
              <a:t>Context switch between DirectX and CUDA is expensive</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Timeshare the GPU</a:t>
            </a:r>
            <a:endParaRPr lang="en-GB" dirty="0"/>
          </a:p>
        </p:txBody>
      </p:sp>
      <p:cxnSp>
        <p:nvCxnSpPr>
          <p:cNvPr id="9" name="Straight Connector 8"/>
          <p:cNvCxnSpPr/>
          <p:nvPr/>
        </p:nvCxnSpPr>
        <p:spPr>
          <a:xfrm>
            <a:off x="971600" y="1412776"/>
            <a:ext cx="0" cy="43924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67544" y="5877272"/>
            <a:ext cx="1008112" cy="27699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sz="1200" dirty="0" smtClean="0"/>
              <a:t>Frame start</a:t>
            </a:r>
            <a:endParaRPr lang="en-GB" sz="1200" dirty="0"/>
          </a:p>
        </p:txBody>
      </p:sp>
      <p:cxnSp>
        <p:nvCxnSpPr>
          <p:cNvPr id="15" name="Straight Connector 14"/>
          <p:cNvCxnSpPr/>
          <p:nvPr/>
        </p:nvCxnSpPr>
        <p:spPr>
          <a:xfrm>
            <a:off x="8172400" y="1412776"/>
            <a:ext cx="0" cy="43924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7668344" y="5877272"/>
            <a:ext cx="1008112" cy="27699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sz="1200" dirty="0" smtClean="0"/>
              <a:t>Frame end</a:t>
            </a:r>
          </a:p>
        </p:txBody>
      </p:sp>
      <p:cxnSp>
        <p:nvCxnSpPr>
          <p:cNvPr id="18" name="Straight Arrow Connector 17"/>
          <p:cNvCxnSpPr/>
          <p:nvPr/>
        </p:nvCxnSpPr>
        <p:spPr>
          <a:xfrm>
            <a:off x="755576" y="6381328"/>
            <a:ext cx="792088" cy="0"/>
          </a:xfrm>
          <a:prstGeom prst="straightConnector1">
            <a:avLst/>
          </a:prstGeom>
          <a:ln w="254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971600" y="6381328"/>
            <a:ext cx="504056" cy="276999"/>
          </a:xfrm>
          <a:prstGeom prst="rect">
            <a:avLst/>
          </a:prstGeom>
          <a:noFill/>
        </p:spPr>
        <p:txBody>
          <a:bodyPr wrap="square" rtlCol="0">
            <a:spAutoFit/>
          </a:bodyPr>
          <a:lstStyle/>
          <a:p>
            <a:r>
              <a:rPr lang="en-GB" sz="1200" dirty="0" smtClean="0"/>
              <a:t>t</a:t>
            </a:r>
            <a:r>
              <a:rPr lang="en-GB" sz="1200" dirty="0" smtClean="0"/>
              <a:t>ime</a:t>
            </a:r>
          </a:p>
        </p:txBody>
      </p:sp>
      <p:sp>
        <p:nvSpPr>
          <p:cNvPr id="21" name="TextBox 20"/>
          <p:cNvSpPr txBox="1"/>
          <p:nvPr/>
        </p:nvSpPr>
        <p:spPr>
          <a:xfrm>
            <a:off x="1115616" y="2996952"/>
            <a:ext cx="1872208" cy="64633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GB" dirty="0" smtClean="0"/>
              <a:t>Render shadow maps</a:t>
            </a:r>
          </a:p>
        </p:txBody>
      </p:sp>
      <p:cxnSp>
        <p:nvCxnSpPr>
          <p:cNvPr id="23" name="Straight Connector 22"/>
          <p:cNvCxnSpPr/>
          <p:nvPr/>
        </p:nvCxnSpPr>
        <p:spPr>
          <a:xfrm>
            <a:off x="3131840" y="1772816"/>
            <a:ext cx="0" cy="3744416"/>
          </a:xfrm>
          <a:prstGeom prst="line">
            <a:avLst/>
          </a:prstGeom>
          <a:ln w="25400">
            <a:solidFill>
              <a:schemeClr val="tx2">
                <a:lumMod val="75000"/>
              </a:schemeClr>
            </a:solidFill>
            <a:prstDash val="lgDash"/>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2771800" y="5589240"/>
            <a:ext cx="792088" cy="461665"/>
          </a:xfrm>
          <a:prstGeom prst="rect">
            <a:avLst/>
          </a:prstGeom>
          <a:noFill/>
        </p:spPr>
        <p:txBody>
          <a:bodyPr wrap="square" rtlCol="0">
            <a:spAutoFit/>
          </a:bodyPr>
          <a:lstStyle/>
          <a:p>
            <a:pPr algn="ctr"/>
            <a:r>
              <a:rPr lang="en-GB" sz="1200" dirty="0" smtClean="0"/>
              <a:t>c</a:t>
            </a:r>
            <a:r>
              <a:rPr lang="en-GB" sz="1200" dirty="0" smtClean="0"/>
              <a:t>ontext switch</a:t>
            </a:r>
            <a:endParaRPr lang="en-GB" sz="1200" dirty="0"/>
          </a:p>
        </p:txBody>
      </p:sp>
      <p:sp>
        <p:nvSpPr>
          <p:cNvPr id="27" name="TextBox 26"/>
          <p:cNvSpPr txBox="1"/>
          <p:nvPr/>
        </p:nvSpPr>
        <p:spPr>
          <a:xfrm>
            <a:off x="3275856" y="2996952"/>
            <a:ext cx="2232248" cy="64633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GB" dirty="0" smtClean="0"/>
              <a:t>Compute </a:t>
            </a:r>
            <a:r>
              <a:rPr lang="en-GB" dirty="0" err="1" smtClean="0"/>
              <a:t>radiosity</a:t>
            </a:r>
            <a:r>
              <a:rPr lang="en-GB" dirty="0" smtClean="0"/>
              <a:t> using CUDA</a:t>
            </a:r>
          </a:p>
        </p:txBody>
      </p:sp>
      <p:cxnSp>
        <p:nvCxnSpPr>
          <p:cNvPr id="28" name="Straight Connector 27"/>
          <p:cNvCxnSpPr/>
          <p:nvPr/>
        </p:nvCxnSpPr>
        <p:spPr>
          <a:xfrm>
            <a:off x="5652120" y="1771200"/>
            <a:ext cx="0" cy="3744416"/>
          </a:xfrm>
          <a:prstGeom prst="line">
            <a:avLst/>
          </a:prstGeom>
          <a:ln w="25400">
            <a:solidFill>
              <a:schemeClr val="tx2">
                <a:lumMod val="75000"/>
              </a:schemeClr>
            </a:solidFill>
            <a:prstDash val="lgDash"/>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5292080" y="5589240"/>
            <a:ext cx="792088" cy="461665"/>
          </a:xfrm>
          <a:prstGeom prst="rect">
            <a:avLst/>
          </a:prstGeom>
          <a:noFill/>
        </p:spPr>
        <p:txBody>
          <a:bodyPr wrap="square" rtlCol="0">
            <a:spAutoFit/>
          </a:bodyPr>
          <a:lstStyle/>
          <a:p>
            <a:pPr algn="ctr"/>
            <a:r>
              <a:rPr lang="en-GB" sz="1200" dirty="0" smtClean="0"/>
              <a:t>c</a:t>
            </a:r>
            <a:r>
              <a:rPr lang="en-GB" sz="1200" dirty="0" smtClean="0"/>
              <a:t>ontext switch</a:t>
            </a:r>
            <a:endParaRPr lang="en-GB" sz="1200" dirty="0"/>
          </a:p>
        </p:txBody>
      </p:sp>
      <p:sp>
        <p:nvSpPr>
          <p:cNvPr id="30" name="TextBox 29"/>
          <p:cNvSpPr txBox="1"/>
          <p:nvPr/>
        </p:nvSpPr>
        <p:spPr>
          <a:xfrm>
            <a:off x="5796136" y="2996952"/>
            <a:ext cx="2232248" cy="64633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GB" dirty="0" smtClean="0"/>
              <a:t>Render scene with </a:t>
            </a:r>
            <a:r>
              <a:rPr lang="en-GB" dirty="0" err="1" smtClean="0"/>
              <a:t>radiosity</a:t>
            </a:r>
            <a:r>
              <a:rPr lang="en-GB" dirty="0" smtClean="0"/>
              <a:t> results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Advantages of running on the GPU</a:t>
            </a:r>
            <a:endParaRPr lang="en-GB" dirty="0"/>
          </a:p>
        </p:txBody>
      </p:sp>
      <p:sp>
        <p:nvSpPr>
          <p:cNvPr id="3" name="Content Placeholder 2"/>
          <p:cNvSpPr>
            <a:spLocks noGrp="1"/>
          </p:cNvSpPr>
          <p:nvPr>
            <p:ph idx="1"/>
          </p:nvPr>
        </p:nvSpPr>
        <p:spPr/>
        <p:txBody>
          <a:bodyPr>
            <a:normAutofit/>
          </a:bodyPr>
          <a:lstStyle/>
          <a:p>
            <a:pPr>
              <a:buFont typeface="Arial" charset="0"/>
              <a:buChar char="•"/>
            </a:pPr>
            <a:r>
              <a:rPr lang="en-GB" sz="3200" dirty="0" smtClean="0"/>
              <a:t>Read from graphics resources directly</a:t>
            </a:r>
          </a:p>
          <a:p>
            <a:pPr>
              <a:buNone/>
            </a:pPr>
            <a:endParaRPr lang="en-GB" sz="3200" dirty="0" smtClean="0"/>
          </a:p>
          <a:p>
            <a:pPr>
              <a:buFont typeface="Arial" charset="0"/>
              <a:buChar char="•"/>
            </a:pPr>
            <a:r>
              <a:rPr lang="en-GB" sz="3200" dirty="0" smtClean="0"/>
              <a:t>Write graphics resources directly</a:t>
            </a:r>
          </a:p>
          <a:p>
            <a:pPr>
              <a:buNone/>
            </a:pPr>
            <a:endParaRPr lang="en-GB" sz="3200" dirty="0" smtClean="0"/>
          </a:p>
          <a:p>
            <a:pPr>
              <a:buFont typeface="Arial" charset="0"/>
              <a:buChar char="•"/>
            </a:pPr>
            <a:r>
              <a:rPr lang="en-GB" sz="3200" dirty="0" smtClean="0"/>
              <a:t>Zero latency</a:t>
            </a:r>
            <a:endParaRPr lang="en-GB" sz="3200" dirty="0">
              <a:solidFill>
                <a:schemeClr val="tx2">
                  <a:lumMod val="75000"/>
                </a:schemeClr>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Disadvantage of running on the GPU</a:t>
            </a:r>
            <a:endParaRPr lang="en-GB" dirty="0"/>
          </a:p>
        </p:txBody>
      </p:sp>
      <p:sp>
        <p:nvSpPr>
          <p:cNvPr id="3" name="Content Placeholder 2"/>
          <p:cNvSpPr>
            <a:spLocks noGrp="1"/>
          </p:cNvSpPr>
          <p:nvPr>
            <p:ph idx="1"/>
          </p:nvPr>
        </p:nvSpPr>
        <p:spPr/>
        <p:txBody>
          <a:bodyPr>
            <a:normAutofit/>
          </a:bodyPr>
          <a:lstStyle/>
          <a:p>
            <a:pPr>
              <a:buFont typeface="Arial" charset="0"/>
              <a:buChar char="•"/>
            </a:pPr>
            <a:r>
              <a:rPr lang="en-GB" sz="3200" dirty="0" smtClean="0"/>
              <a:t>Taking time away from rendering</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Optimisations</a:t>
            </a:r>
            <a:endParaRPr lang="en-GB" dirty="0"/>
          </a:p>
        </p:txBody>
      </p:sp>
      <p:sp>
        <p:nvSpPr>
          <p:cNvPr id="3" name="Content Placeholder 2"/>
          <p:cNvSpPr>
            <a:spLocks noGrp="1"/>
          </p:cNvSpPr>
          <p:nvPr>
            <p:ph idx="1"/>
          </p:nvPr>
        </p:nvSpPr>
        <p:spPr/>
        <p:txBody>
          <a:bodyPr>
            <a:normAutofit/>
          </a:bodyPr>
          <a:lstStyle/>
          <a:p>
            <a:pPr>
              <a:buFont typeface="Arial" charset="0"/>
              <a:buChar char="•"/>
            </a:pPr>
            <a:r>
              <a:rPr lang="en-GB" sz="3200" dirty="0" smtClean="0"/>
              <a:t>Light </a:t>
            </a:r>
            <a:r>
              <a:rPr lang="en-GB" sz="3200" dirty="0" smtClean="0">
                <a:solidFill>
                  <a:schemeClr val="tx2">
                    <a:lumMod val="75000"/>
                  </a:schemeClr>
                </a:solidFill>
              </a:rPr>
              <a:t>samples and sum in the same kernel</a:t>
            </a:r>
          </a:p>
          <a:p>
            <a:pPr>
              <a:buNone/>
            </a:pPr>
            <a:endParaRPr lang="en-GB" sz="3200" dirty="0" smtClean="0">
              <a:solidFill>
                <a:schemeClr val="tx2">
                  <a:lumMod val="75000"/>
                </a:schemeClr>
              </a:solidFill>
            </a:endParaRPr>
          </a:p>
          <a:p>
            <a:pPr>
              <a:buNone/>
            </a:pPr>
            <a:endParaRPr lang="en-GB" sz="3200" dirty="0" smtClean="0">
              <a:solidFill>
                <a:schemeClr val="tx2">
                  <a:lumMod val="75000"/>
                </a:schemeClr>
              </a:solidFill>
            </a:endParaRPr>
          </a:p>
        </p:txBody>
      </p:sp>
      <p:pic>
        <p:nvPicPr>
          <p:cNvPr id="4" name="Picture 3" descr="cornell_input_lighting.png"/>
          <p:cNvPicPr>
            <a:picLocks noChangeAspect="1"/>
          </p:cNvPicPr>
          <p:nvPr/>
        </p:nvPicPr>
        <p:blipFill>
          <a:blip r:embed="rId3" cstate="print"/>
          <a:stretch>
            <a:fillRect/>
          </a:stretch>
        </p:blipFill>
        <p:spPr>
          <a:xfrm>
            <a:off x="2627784" y="2708920"/>
            <a:ext cx="3672409" cy="2748917"/>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this talk is about</a:t>
            </a:r>
            <a:endParaRPr lang="en-GB" dirty="0"/>
          </a:p>
        </p:txBody>
      </p:sp>
      <p:sp>
        <p:nvSpPr>
          <p:cNvPr id="3" name="Content Placeholder 2"/>
          <p:cNvSpPr>
            <a:spLocks noGrp="1"/>
          </p:cNvSpPr>
          <p:nvPr>
            <p:ph idx="1"/>
          </p:nvPr>
        </p:nvSpPr>
        <p:spPr/>
        <p:txBody>
          <a:bodyPr>
            <a:normAutofit/>
          </a:bodyPr>
          <a:lstStyle/>
          <a:p>
            <a:pPr algn="ctr">
              <a:buNone/>
            </a:pPr>
            <a:endParaRPr lang="en-GB" sz="3200" dirty="0" smtClean="0"/>
          </a:p>
          <a:p>
            <a:pPr algn="ctr">
              <a:buNone/>
            </a:pPr>
            <a:endParaRPr lang="en-GB" sz="3200" dirty="0" smtClean="0"/>
          </a:p>
          <a:p>
            <a:pPr algn="ctr">
              <a:buNone/>
            </a:pPr>
            <a:endParaRPr lang="en-GB" sz="3200" dirty="0" smtClean="0"/>
          </a:p>
          <a:p>
            <a:pPr algn="ctr">
              <a:buNone/>
            </a:pPr>
            <a:endParaRPr lang="en-GB" sz="3200" dirty="0"/>
          </a:p>
        </p:txBody>
      </p:sp>
      <p:pic>
        <p:nvPicPr>
          <p:cNvPr id="5" name="Picture 4" descr="cornell_many_bounces.png"/>
          <p:cNvPicPr>
            <a:picLocks noChangeAspect="1"/>
          </p:cNvPicPr>
          <p:nvPr/>
        </p:nvPicPr>
        <p:blipFill>
          <a:blip r:embed="rId3" cstate="print"/>
          <a:stretch>
            <a:fillRect/>
          </a:stretch>
        </p:blipFill>
        <p:spPr>
          <a:xfrm>
            <a:off x="5148064" y="2276872"/>
            <a:ext cx="3642460" cy="2736304"/>
          </a:xfrm>
          <a:prstGeom prst="rect">
            <a:avLst/>
          </a:prstGeom>
        </p:spPr>
      </p:pic>
      <p:sp>
        <p:nvSpPr>
          <p:cNvPr id="8" name="Right Arrow 7"/>
          <p:cNvSpPr/>
          <p:nvPr/>
        </p:nvSpPr>
        <p:spPr>
          <a:xfrm>
            <a:off x="4067944" y="3356992"/>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GeForce_GTX_275_3qtr_large.jpg"/>
          <p:cNvPicPr>
            <a:picLocks noChangeAspect="1"/>
          </p:cNvPicPr>
          <p:nvPr/>
        </p:nvPicPr>
        <p:blipFill>
          <a:blip r:embed="rId4" cstate="print"/>
          <a:stretch>
            <a:fillRect/>
          </a:stretch>
        </p:blipFill>
        <p:spPr>
          <a:xfrm>
            <a:off x="395536" y="2276872"/>
            <a:ext cx="3544272" cy="2764532"/>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Compute Capability Confession</a:t>
            </a:r>
            <a:endParaRPr lang="en-GB" dirty="0"/>
          </a:p>
        </p:txBody>
      </p:sp>
      <p:sp>
        <p:nvSpPr>
          <p:cNvPr id="3" name="Content Placeholder 2"/>
          <p:cNvSpPr>
            <a:spLocks noGrp="1"/>
          </p:cNvSpPr>
          <p:nvPr>
            <p:ph idx="1"/>
          </p:nvPr>
        </p:nvSpPr>
        <p:spPr/>
        <p:txBody>
          <a:bodyPr>
            <a:normAutofit/>
          </a:bodyPr>
          <a:lstStyle/>
          <a:p>
            <a:pPr>
              <a:buFont typeface="Arial" charset="0"/>
              <a:buChar char="•"/>
            </a:pPr>
            <a:r>
              <a:rPr lang="en-GB" sz="3200" dirty="0" smtClean="0"/>
              <a:t>The input lighting kernel is “too big” and spills registers to global memory</a:t>
            </a:r>
          </a:p>
          <a:p>
            <a:pPr>
              <a:buNone/>
            </a:pPr>
            <a:endParaRPr lang="en-GB" sz="3200" dirty="0" smtClean="0"/>
          </a:p>
          <a:p>
            <a:pPr>
              <a:buFont typeface="Arial" charset="0"/>
              <a:buChar char="•"/>
            </a:pPr>
            <a:r>
              <a:rPr lang="en-GB" sz="3200" dirty="0" smtClean="0">
                <a:solidFill>
                  <a:schemeClr val="tx2">
                    <a:lumMod val="75000"/>
                  </a:schemeClr>
                </a:solidFill>
              </a:rPr>
              <a:t>This kills performance on pre-Fermi cards</a:t>
            </a:r>
          </a:p>
          <a:p>
            <a:pPr>
              <a:buFont typeface="Arial" charset="0"/>
              <a:buChar char="•"/>
            </a:pPr>
            <a:endParaRPr lang="en-GB" sz="3200" dirty="0" smtClean="0"/>
          </a:p>
          <a:p>
            <a:pPr>
              <a:buNone/>
            </a:pPr>
            <a:endParaRPr lang="en-GB" sz="32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Optimisations</a:t>
            </a:r>
            <a:endParaRPr lang="en-GB" dirty="0"/>
          </a:p>
        </p:txBody>
      </p:sp>
      <p:sp>
        <p:nvSpPr>
          <p:cNvPr id="3" name="Content Placeholder 2"/>
          <p:cNvSpPr>
            <a:spLocks noGrp="1"/>
          </p:cNvSpPr>
          <p:nvPr>
            <p:ph idx="1"/>
          </p:nvPr>
        </p:nvSpPr>
        <p:spPr/>
        <p:txBody>
          <a:bodyPr>
            <a:normAutofit/>
          </a:bodyPr>
          <a:lstStyle/>
          <a:p>
            <a:pPr>
              <a:buNone/>
            </a:pPr>
            <a:r>
              <a:rPr lang="en-GB" sz="3200" dirty="0" err="1" smtClean="0"/>
              <a:t>Radiosity</a:t>
            </a:r>
            <a:r>
              <a:rPr lang="en-GB" sz="3200" dirty="0" smtClean="0"/>
              <a:t> solver: usual CUDA techniques</a:t>
            </a:r>
          </a:p>
          <a:p>
            <a:pPr lvl="1">
              <a:buFont typeface="Arial" charset="0"/>
              <a:buChar char="•"/>
            </a:pPr>
            <a:endParaRPr lang="en-GB" sz="2400" dirty="0" smtClean="0">
              <a:solidFill>
                <a:schemeClr val="tx2">
                  <a:lumMod val="75000"/>
                </a:schemeClr>
              </a:solidFill>
            </a:endParaRPr>
          </a:p>
          <a:p>
            <a:pPr>
              <a:buFont typeface="Arial" charset="0"/>
              <a:buChar char="•"/>
            </a:pPr>
            <a:r>
              <a:rPr lang="en-GB" sz="3200" dirty="0" smtClean="0">
                <a:solidFill>
                  <a:schemeClr val="tx2">
                    <a:lumMod val="75000"/>
                  </a:schemeClr>
                </a:solidFill>
              </a:rPr>
              <a:t>Pack threads into blocks</a:t>
            </a:r>
          </a:p>
          <a:p>
            <a:pPr>
              <a:buFont typeface="Arial" charset="0"/>
              <a:buChar char="•"/>
            </a:pPr>
            <a:endParaRPr lang="en-GB" sz="3200" dirty="0" smtClean="0">
              <a:solidFill>
                <a:schemeClr val="tx2">
                  <a:lumMod val="75000"/>
                </a:schemeClr>
              </a:solidFill>
            </a:endParaRPr>
          </a:p>
          <a:p>
            <a:pPr>
              <a:buFont typeface="Arial" charset="0"/>
              <a:buChar char="•"/>
            </a:pPr>
            <a:r>
              <a:rPr lang="en-GB" sz="3200" dirty="0" smtClean="0">
                <a:solidFill>
                  <a:schemeClr val="tx2">
                    <a:lumMod val="75000"/>
                  </a:schemeClr>
                </a:solidFill>
              </a:rPr>
              <a:t>Reorder </a:t>
            </a:r>
            <a:r>
              <a:rPr lang="en-GB" sz="3200" dirty="0" err="1" smtClean="0">
                <a:solidFill>
                  <a:schemeClr val="tx2">
                    <a:lumMod val="75000"/>
                  </a:schemeClr>
                </a:solidFill>
              </a:rPr>
              <a:t>precomputed</a:t>
            </a:r>
            <a:r>
              <a:rPr lang="en-GB" sz="3200" dirty="0" smtClean="0">
                <a:solidFill>
                  <a:schemeClr val="tx2">
                    <a:lumMod val="75000"/>
                  </a:schemeClr>
                </a:solidFill>
              </a:rPr>
              <a:t> data</a:t>
            </a:r>
          </a:p>
          <a:p>
            <a:pPr>
              <a:buNone/>
            </a:pPr>
            <a:endParaRPr lang="en-GB" sz="3200" dirty="0" smtClean="0">
              <a:solidFill>
                <a:schemeClr val="tx2">
                  <a:lumMod val="75000"/>
                </a:schemeClr>
              </a:solidFill>
            </a:endParaRPr>
          </a:p>
          <a:p>
            <a:pPr>
              <a:buFont typeface="Arial" charset="0"/>
              <a:buChar char="•"/>
            </a:pPr>
            <a:r>
              <a:rPr lang="en-GB" sz="3200" dirty="0" smtClean="0">
                <a:solidFill>
                  <a:schemeClr val="tx2">
                    <a:lumMod val="75000"/>
                  </a:schemeClr>
                </a:solidFill>
              </a:rPr>
              <a:t>Use shared memory</a:t>
            </a:r>
            <a:endParaRPr lang="en-GB" sz="3200" dirty="0">
              <a:solidFill>
                <a:schemeClr val="tx2">
                  <a:lumMod val="75000"/>
                </a:schemeClr>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Compute Capability Confession #2</a:t>
            </a:r>
            <a:endParaRPr lang="en-GB" dirty="0"/>
          </a:p>
        </p:txBody>
      </p:sp>
      <p:sp>
        <p:nvSpPr>
          <p:cNvPr id="3" name="Content Placeholder 2"/>
          <p:cNvSpPr>
            <a:spLocks noGrp="1"/>
          </p:cNvSpPr>
          <p:nvPr>
            <p:ph idx="1"/>
          </p:nvPr>
        </p:nvSpPr>
        <p:spPr/>
        <p:txBody>
          <a:bodyPr>
            <a:normAutofit/>
          </a:bodyPr>
          <a:lstStyle/>
          <a:p>
            <a:pPr>
              <a:buFont typeface="Arial" charset="0"/>
              <a:buChar char="•"/>
            </a:pPr>
            <a:r>
              <a:rPr lang="en-GB" sz="3200" dirty="0" err="1" smtClean="0"/>
              <a:t>Radiosity</a:t>
            </a:r>
            <a:r>
              <a:rPr lang="en-GB" sz="3200" dirty="0" smtClean="0"/>
              <a:t> solver has to gather large amount of lighting data from memory</a:t>
            </a:r>
          </a:p>
          <a:p>
            <a:pPr>
              <a:buNone/>
            </a:pPr>
            <a:endParaRPr lang="en-GB" sz="3200" dirty="0" smtClean="0"/>
          </a:p>
          <a:p>
            <a:pPr>
              <a:buFont typeface="Arial" charset="0"/>
              <a:buChar char="•"/>
            </a:pPr>
            <a:r>
              <a:rPr lang="en-GB" sz="3200" dirty="0" smtClean="0">
                <a:solidFill>
                  <a:schemeClr val="tx2">
                    <a:lumMod val="75000"/>
                  </a:schemeClr>
                </a:solidFill>
              </a:rPr>
              <a:t>L1/L2 cache key to performance</a:t>
            </a:r>
          </a:p>
          <a:p>
            <a:pPr>
              <a:buNone/>
            </a:pPr>
            <a:endParaRPr lang="en-GB" sz="3200" dirty="0" smtClean="0">
              <a:solidFill>
                <a:schemeClr val="tx2">
                  <a:lumMod val="75000"/>
                </a:schemeClr>
              </a:solidFill>
            </a:endParaRPr>
          </a:p>
          <a:p>
            <a:pPr>
              <a:buFont typeface="Arial" charset="0"/>
              <a:buChar char="•"/>
            </a:pPr>
            <a:r>
              <a:rPr lang="en-GB" sz="3200" dirty="0" smtClean="0"/>
              <a:t>Pre-Fermi cards only have texture cache</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Results</a:t>
            </a:r>
            <a:endParaRPr lang="en-GB" dirty="0"/>
          </a:p>
        </p:txBody>
      </p:sp>
      <p:sp>
        <p:nvSpPr>
          <p:cNvPr id="3" name="Content Placeholder 2"/>
          <p:cNvSpPr>
            <a:spLocks noGrp="1"/>
          </p:cNvSpPr>
          <p:nvPr>
            <p:ph idx="1"/>
          </p:nvPr>
        </p:nvSpPr>
        <p:spPr/>
        <p:txBody>
          <a:bodyPr>
            <a:normAutofit/>
          </a:bodyPr>
          <a:lstStyle/>
          <a:p>
            <a:pPr>
              <a:buFont typeface="Arial" charset="0"/>
              <a:buChar char="•"/>
            </a:pPr>
            <a:r>
              <a:rPr lang="en-GB" sz="3200" dirty="0" smtClean="0"/>
              <a:t>Test scene: “Arches” with high output resolution (~91,000 pixels)</a:t>
            </a:r>
          </a:p>
        </p:txBody>
      </p:sp>
      <p:pic>
        <p:nvPicPr>
          <p:cNvPr id="4" name="Picture 3" descr="arches.png"/>
          <p:cNvPicPr>
            <a:picLocks noChangeAspect="1"/>
          </p:cNvPicPr>
          <p:nvPr/>
        </p:nvPicPr>
        <p:blipFill>
          <a:blip r:embed="rId3" cstate="print"/>
          <a:stretch>
            <a:fillRect/>
          </a:stretch>
        </p:blipFill>
        <p:spPr>
          <a:xfrm>
            <a:off x="539552" y="2996952"/>
            <a:ext cx="3779347" cy="2828964"/>
          </a:xfrm>
          <a:prstGeom prst="rect">
            <a:avLst/>
          </a:prstGeom>
        </p:spPr>
      </p:pic>
      <p:pic>
        <p:nvPicPr>
          <p:cNvPr id="5" name="Picture 4" descr="arches_density.png"/>
          <p:cNvPicPr>
            <a:picLocks noChangeAspect="1"/>
          </p:cNvPicPr>
          <p:nvPr/>
        </p:nvPicPr>
        <p:blipFill>
          <a:blip r:embed="rId4" cstate="print"/>
          <a:stretch>
            <a:fillRect/>
          </a:stretch>
        </p:blipFill>
        <p:spPr>
          <a:xfrm>
            <a:off x="4788024" y="2996952"/>
            <a:ext cx="3816424" cy="2855777"/>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Results</a:t>
            </a:r>
            <a:endParaRPr lang="en-GB" dirty="0"/>
          </a:p>
        </p:txBody>
      </p:sp>
      <p:sp>
        <p:nvSpPr>
          <p:cNvPr id="3" name="Content Placeholder 2"/>
          <p:cNvSpPr>
            <a:spLocks noGrp="1"/>
          </p:cNvSpPr>
          <p:nvPr>
            <p:ph idx="1"/>
          </p:nvPr>
        </p:nvSpPr>
        <p:spPr/>
        <p:txBody>
          <a:bodyPr>
            <a:normAutofit lnSpcReduction="10000"/>
          </a:bodyPr>
          <a:lstStyle/>
          <a:p>
            <a:pPr>
              <a:buFont typeface="Arial" charset="0"/>
              <a:buChar char="•"/>
            </a:pPr>
            <a:r>
              <a:rPr lang="en-GB" sz="3200" dirty="0" smtClean="0"/>
              <a:t>CPU</a:t>
            </a:r>
          </a:p>
          <a:p>
            <a:pPr lvl="1">
              <a:buFont typeface="Arial" charset="0"/>
              <a:buChar char="•"/>
            </a:pPr>
            <a:r>
              <a:rPr lang="en-GB" sz="2400" dirty="0" smtClean="0">
                <a:solidFill>
                  <a:schemeClr val="tx2">
                    <a:lumMod val="75000"/>
                  </a:schemeClr>
                </a:solidFill>
              </a:rPr>
              <a:t>Intel Core i7</a:t>
            </a:r>
          </a:p>
          <a:p>
            <a:pPr lvl="1">
              <a:buFont typeface="Arial" charset="0"/>
              <a:buChar char="•"/>
            </a:pPr>
            <a:r>
              <a:rPr lang="en-GB" sz="2400" dirty="0" smtClean="0">
                <a:solidFill>
                  <a:schemeClr val="tx2">
                    <a:lumMod val="75000"/>
                  </a:schemeClr>
                </a:solidFill>
              </a:rPr>
              <a:t>Hand-optimised vector </a:t>
            </a:r>
            <a:r>
              <a:rPr lang="en-GB" sz="2400" dirty="0" err="1" smtClean="0">
                <a:solidFill>
                  <a:schemeClr val="tx2">
                    <a:lumMod val="75000"/>
                  </a:schemeClr>
                </a:solidFill>
              </a:rPr>
              <a:t>intrinsics</a:t>
            </a:r>
            <a:endParaRPr lang="en-GB" sz="2400" dirty="0" smtClean="0">
              <a:solidFill>
                <a:schemeClr val="tx2">
                  <a:lumMod val="75000"/>
                </a:schemeClr>
              </a:solidFill>
            </a:endParaRPr>
          </a:p>
          <a:p>
            <a:pPr lvl="1">
              <a:buFont typeface="Arial" charset="0"/>
              <a:buChar char="•"/>
            </a:pPr>
            <a:r>
              <a:rPr lang="en-GB" sz="2400" dirty="0" smtClean="0">
                <a:solidFill>
                  <a:schemeClr val="tx2">
                    <a:lumMod val="75000"/>
                  </a:schemeClr>
                </a:solidFill>
              </a:rPr>
              <a:t>Single thread: 33ms</a:t>
            </a:r>
          </a:p>
          <a:p>
            <a:pPr lvl="1">
              <a:buFont typeface="Arial" charset="0"/>
              <a:buChar char="•"/>
            </a:pPr>
            <a:r>
              <a:rPr lang="en-GB" sz="2400" dirty="0" smtClean="0">
                <a:solidFill>
                  <a:schemeClr val="tx2">
                    <a:lumMod val="75000"/>
                  </a:schemeClr>
                </a:solidFill>
              </a:rPr>
              <a:t>Whole CPU (8 cores): </a:t>
            </a:r>
            <a:r>
              <a:rPr lang="en-GB" sz="2400" b="1" dirty="0" smtClean="0">
                <a:solidFill>
                  <a:schemeClr val="tx2">
                    <a:lumMod val="75000"/>
                  </a:schemeClr>
                </a:solidFill>
              </a:rPr>
              <a:t>4.1ms</a:t>
            </a:r>
          </a:p>
          <a:p>
            <a:pPr lvl="1">
              <a:buFont typeface="Arial" charset="0"/>
              <a:buChar char="•"/>
            </a:pPr>
            <a:r>
              <a:rPr lang="en-GB" sz="2400" dirty="0" smtClean="0">
                <a:solidFill>
                  <a:schemeClr val="tx2">
                    <a:lumMod val="75000"/>
                  </a:schemeClr>
                </a:solidFill>
              </a:rPr>
              <a:t>D</a:t>
            </a:r>
            <a:r>
              <a:rPr lang="en-GB" sz="2400" dirty="0" smtClean="0">
                <a:solidFill>
                  <a:schemeClr val="tx2">
                    <a:lumMod val="75000"/>
                  </a:schemeClr>
                </a:solidFill>
              </a:rPr>
              <a:t>oesn’t measure CPU-GPU copies</a:t>
            </a:r>
          </a:p>
          <a:p>
            <a:pPr>
              <a:buFont typeface="Arial" charset="0"/>
              <a:buChar char="•"/>
            </a:pPr>
            <a:r>
              <a:rPr lang="en-GB" sz="3200" dirty="0" smtClean="0"/>
              <a:t>GPU</a:t>
            </a:r>
            <a:endParaRPr lang="en-GB" sz="3200" dirty="0" smtClean="0">
              <a:solidFill>
                <a:schemeClr val="tx2">
                  <a:lumMod val="75000"/>
                </a:schemeClr>
              </a:solidFill>
            </a:endParaRPr>
          </a:p>
          <a:p>
            <a:pPr lvl="1">
              <a:buFont typeface="Arial" charset="0"/>
              <a:buChar char="•"/>
            </a:pPr>
            <a:r>
              <a:rPr lang="en-GB" sz="2400" dirty="0" smtClean="0">
                <a:solidFill>
                  <a:schemeClr val="tx2">
                    <a:lumMod val="75000"/>
                  </a:schemeClr>
                </a:solidFill>
              </a:rPr>
              <a:t>NVIDIA GTX 580</a:t>
            </a:r>
          </a:p>
          <a:p>
            <a:pPr lvl="1">
              <a:buFont typeface="Arial" charset="0"/>
              <a:buChar char="•"/>
            </a:pPr>
            <a:r>
              <a:rPr lang="en-GB" sz="2400" b="1" dirty="0" smtClean="0">
                <a:solidFill>
                  <a:schemeClr val="tx2">
                    <a:lumMod val="75000"/>
                  </a:schemeClr>
                </a:solidFill>
              </a:rPr>
              <a:t>2.0ms</a:t>
            </a:r>
            <a:r>
              <a:rPr lang="en-GB" sz="2400" dirty="0" smtClean="0">
                <a:solidFill>
                  <a:schemeClr val="tx2">
                    <a:lumMod val="75000"/>
                  </a:schemeClr>
                </a:solidFill>
              </a:rPr>
              <a:t> (+ 0.5ms CPU)</a:t>
            </a:r>
          </a:p>
          <a:p>
            <a:pPr lvl="1">
              <a:buFont typeface="Arial" charset="0"/>
              <a:buChar char="•"/>
            </a:pPr>
            <a:r>
              <a:rPr lang="en-GB" sz="2400" dirty="0" smtClean="0">
                <a:solidFill>
                  <a:schemeClr val="tx2">
                    <a:lumMod val="75000"/>
                  </a:schemeClr>
                </a:solidFill>
              </a:rPr>
              <a:t>M</a:t>
            </a:r>
            <a:r>
              <a:rPr lang="en-GB" sz="2400" dirty="0" smtClean="0">
                <a:solidFill>
                  <a:schemeClr val="tx2">
                    <a:lumMod val="75000"/>
                  </a:schemeClr>
                </a:solidFill>
              </a:rPr>
              <a:t>easures </a:t>
            </a:r>
            <a:r>
              <a:rPr lang="en-GB" sz="2400" b="1" dirty="0" smtClean="0">
                <a:solidFill>
                  <a:schemeClr val="tx2">
                    <a:lumMod val="75000"/>
                  </a:schemeClr>
                </a:solidFill>
              </a:rPr>
              <a:t>all</a:t>
            </a:r>
            <a:r>
              <a:rPr lang="en-GB" sz="2400" dirty="0" smtClean="0">
                <a:solidFill>
                  <a:schemeClr val="tx2">
                    <a:lumMod val="75000"/>
                  </a:schemeClr>
                </a:solidFill>
              </a:rPr>
              <a:t> of the required work</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Videos</a:t>
            </a:r>
            <a:endParaRPr lang="en-GB" dirty="0"/>
          </a:p>
        </p:txBody>
      </p:sp>
      <p:sp>
        <p:nvSpPr>
          <p:cNvPr id="3" name="Content Placeholder 2"/>
          <p:cNvSpPr>
            <a:spLocks noGrp="1"/>
          </p:cNvSpPr>
          <p:nvPr>
            <p:ph idx="1"/>
          </p:nvPr>
        </p:nvSpPr>
        <p:spPr/>
        <p:txBody>
          <a:bodyPr>
            <a:normAutofit/>
          </a:bodyPr>
          <a:lstStyle/>
          <a:p>
            <a:pPr>
              <a:buFont typeface="Arial" charset="0"/>
              <a:buChar char="•"/>
            </a:pPr>
            <a:r>
              <a:rPr lang="en-GB" sz="3200" dirty="0" smtClean="0"/>
              <a:t>Dockyard demo</a:t>
            </a:r>
          </a:p>
          <a:p>
            <a:pPr>
              <a:buFont typeface="Arial" charset="0"/>
              <a:buChar char="•"/>
            </a:pPr>
            <a:endParaRPr lang="en-GB" sz="3200" dirty="0" smtClean="0"/>
          </a:p>
          <a:p>
            <a:pPr>
              <a:buFont typeface="Arial" charset="0"/>
              <a:buChar char="•"/>
            </a:pPr>
            <a:r>
              <a:rPr lang="en-GB" sz="3200" dirty="0" smtClean="0"/>
              <a:t>Current research</a:t>
            </a:r>
            <a:endParaRPr lang="en-GB" sz="32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Thank you for listening!</a:t>
            </a:r>
            <a:endParaRPr lang="en-GB" dirty="0"/>
          </a:p>
        </p:txBody>
      </p:sp>
      <p:sp>
        <p:nvSpPr>
          <p:cNvPr id="3" name="Content Placeholder 2"/>
          <p:cNvSpPr>
            <a:spLocks noGrp="1"/>
          </p:cNvSpPr>
          <p:nvPr>
            <p:ph idx="1"/>
          </p:nvPr>
        </p:nvSpPr>
        <p:spPr/>
        <p:txBody>
          <a:bodyPr>
            <a:normAutofit/>
          </a:bodyPr>
          <a:lstStyle/>
          <a:p>
            <a:pPr>
              <a:buNone/>
            </a:pPr>
            <a:r>
              <a:rPr lang="en-GB" sz="3200" dirty="0" smtClean="0"/>
              <a:t>Questions?</a:t>
            </a:r>
          </a:p>
          <a:p>
            <a:pPr>
              <a:buNone/>
            </a:pPr>
            <a:endParaRPr lang="en-GB" sz="3200" dirty="0" smtClean="0">
              <a:hlinkClick r:id="rId3"/>
            </a:endParaRPr>
          </a:p>
          <a:p>
            <a:pPr>
              <a:buNone/>
            </a:pPr>
            <a:r>
              <a:rPr lang="en-GB" sz="3200" dirty="0" smtClean="0">
                <a:hlinkClick r:id="rId3"/>
              </a:rPr>
              <a:t>graham.hazel@geomerics.com</a:t>
            </a:r>
            <a:endParaRPr lang="en-GB" sz="3200" dirty="0" smtClean="0"/>
          </a:p>
          <a:p>
            <a:pPr>
              <a:buNone/>
            </a:pPr>
            <a:endParaRPr lang="en-GB" sz="3200" dirty="0" smtClean="0">
              <a:hlinkClick r:id="rId4"/>
            </a:endParaRPr>
          </a:p>
          <a:p>
            <a:pPr>
              <a:buNone/>
            </a:pPr>
            <a:r>
              <a:rPr lang="en-GB" sz="3200" dirty="0" smtClean="0">
                <a:hlinkClick r:id="rId4"/>
              </a:rPr>
              <a:t>www.geomerics.com</a:t>
            </a:r>
            <a:endParaRPr lang="en-GB" sz="3200" dirty="0" smtClean="0"/>
          </a:p>
          <a:p>
            <a:pPr>
              <a:buNone/>
            </a:pPr>
            <a:endParaRPr lang="en-GB" sz="3200" dirty="0"/>
          </a:p>
        </p:txBody>
      </p:sp>
      <p:pic>
        <p:nvPicPr>
          <p:cNvPr id="4" name="Picture 2"/>
          <p:cNvPicPr>
            <a:picLocks noChangeAspect="1" noChangeArrowheads="1"/>
          </p:cNvPicPr>
          <p:nvPr/>
        </p:nvPicPr>
        <p:blipFill>
          <a:blip r:embed="rId5" cstate="print"/>
          <a:srcRect/>
          <a:stretch>
            <a:fillRect/>
          </a:stretch>
        </p:blipFill>
        <p:spPr bwMode="auto">
          <a:xfrm>
            <a:off x="6012160" y="3429000"/>
            <a:ext cx="2691908" cy="260574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Plan for the talk</a:t>
            </a:r>
            <a:endParaRPr lang="en-GB" dirty="0"/>
          </a:p>
        </p:txBody>
      </p:sp>
      <p:sp>
        <p:nvSpPr>
          <p:cNvPr id="3" name="Content Placeholder 2"/>
          <p:cNvSpPr>
            <a:spLocks noGrp="1"/>
          </p:cNvSpPr>
          <p:nvPr>
            <p:ph idx="1"/>
          </p:nvPr>
        </p:nvSpPr>
        <p:spPr/>
        <p:txBody>
          <a:bodyPr>
            <a:normAutofit/>
          </a:bodyPr>
          <a:lstStyle/>
          <a:p>
            <a:pPr>
              <a:buFont typeface="Arial" charset="0"/>
              <a:buChar char="•"/>
            </a:pPr>
            <a:r>
              <a:rPr lang="en-GB" sz="3200" dirty="0" smtClean="0"/>
              <a:t>Who we are and what we do</a:t>
            </a:r>
          </a:p>
          <a:p>
            <a:pPr>
              <a:buNone/>
            </a:pPr>
            <a:endParaRPr lang="en-GB" sz="3200" dirty="0" smtClean="0"/>
          </a:p>
          <a:p>
            <a:pPr>
              <a:buFont typeface="Arial" charset="0"/>
              <a:buChar char="•"/>
            </a:pPr>
            <a:r>
              <a:rPr lang="en-GB" sz="3200" dirty="0" smtClean="0"/>
              <a:t>Why it’s a GPGPU problem</a:t>
            </a:r>
          </a:p>
          <a:p>
            <a:pPr>
              <a:buNone/>
            </a:pPr>
            <a:endParaRPr lang="en-GB" sz="3200" dirty="0" smtClean="0"/>
          </a:p>
          <a:p>
            <a:pPr>
              <a:buFont typeface="Arial" charset="0"/>
              <a:buChar char="•"/>
            </a:pPr>
            <a:r>
              <a:rPr lang="en-GB" sz="3200" dirty="0" smtClean="0"/>
              <a:t>T</a:t>
            </a:r>
            <a:r>
              <a:rPr lang="en-GB" sz="3200" dirty="0" smtClean="0"/>
              <a:t>echnical details and results</a:t>
            </a:r>
          </a:p>
          <a:p>
            <a:pPr>
              <a:buNone/>
            </a:pPr>
            <a:endParaRPr lang="en-GB" sz="3200" dirty="0" smtClean="0"/>
          </a:p>
          <a:p>
            <a:pPr>
              <a:buFont typeface="Arial" charset="0"/>
              <a:buChar char="•"/>
            </a:pPr>
            <a:r>
              <a:rPr lang="en-GB" sz="3200" dirty="0" smtClean="0"/>
              <a:t>Videos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Who we are and what we do</a:t>
            </a:r>
            <a:endParaRPr lang="en-GB" dirty="0"/>
          </a:p>
        </p:txBody>
      </p:sp>
      <p:sp>
        <p:nvSpPr>
          <p:cNvPr id="3" name="Content Placeholder 2"/>
          <p:cNvSpPr>
            <a:spLocks noGrp="1"/>
          </p:cNvSpPr>
          <p:nvPr>
            <p:ph idx="1"/>
          </p:nvPr>
        </p:nvSpPr>
        <p:spPr/>
        <p:txBody>
          <a:bodyPr>
            <a:normAutofit/>
          </a:bodyPr>
          <a:lstStyle/>
          <a:p>
            <a:pPr>
              <a:buNone/>
            </a:pPr>
            <a:r>
              <a:rPr lang="en-GB" sz="3200" dirty="0" smtClean="0"/>
              <a:t>Geomerics is a “middleware” company</a:t>
            </a:r>
          </a:p>
          <a:p>
            <a:pPr>
              <a:buFont typeface="Arial" charset="0"/>
              <a:buChar char="•"/>
            </a:pPr>
            <a:r>
              <a:rPr lang="en-GB" sz="3200" dirty="0" smtClean="0"/>
              <a:t>We licence our technology to game developers</a:t>
            </a:r>
          </a:p>
          <a:p>
            <a:pPr>
              <a:buFont typeface="Arial" charset="0"/>
              <a:buChar char="•"/>
            </a:pPr>
            <a:r>
              <a:rPr lang="en-GB" sz="3200" dirty="0" smtClean="0"/>
              <a:t>Our first product is Enlighten, a real-time </a:t>
            </a:r>
            <a:r>
              <a:rPr lang="en-GB" sz="3200" dirty="0" err="1" smtClean="0"/>
              <a:t>radiosity</a:t>
            </a:r>
            <a:r>
              <a:rPr lang="en-GB" sz="3200" dirty="0" smtClean="0"/>
              <a:t> solution</a:t>
            </a:r>
            <a:endParaRPr lang="en-GB" sz="3200" dirty="0"/>
          </a:p>
        </p:txBody>
      </p:sp>
      <p:pic>
        <p:nvPicPr>
          <p:cNvPr id="1026" name="Picture 2"/>
          <p:cNvPicPr>
            <a:picLocks noChangeAspect="1" noChangeArrowheads="1"/>
          </p:cNvPicPr>
          <p:nvPr/>
        </p:nvPicPr>
        <p:blipFill>
          <a:blip r:embed="rId3" cstate="print"/>
          <a:srcRect/>
          <a:stretch>
            <a:fillRect/>
          </a:stretch>
        </p:blipFill>
        <p:spPr bwMode="auto">
          <a:xfrm>
            <a:off x="3419872" y="4365104"/>
            <a:ext cx="1948019" cy="188566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Real-time </a:t>
            </a:r>
            <a:r>
              <a:rPr lang="en-GB" dirty="0" err="1" smtClean="0"/>
              <a:t>radiosity</a:t>
            </a:r>
            <a:r>
              <a:rPr lang="en-GB" dirty="0" smtClean="0"/>
              <a:t> pipeline</a:t>
            </a:r>
            <a:endParaRPr lang="en-GB" dirty="0"/>
          </a:p>
        </p:txBody>
      </p:sp>
      <p:sp>
        <p:nvSpPr>
          <p:cNvPr id="3" name="Content Placeholder 2"/>
          <p:cNvSpPr>
            <a:spLocks noGrp="1"/>
          </p:cNvSpPr>
          <p:nvPr>
            <p:ph idx="1"/>
          </p:nvPr>
        </p:nvSpPr>
        <p:spPr/>
        <p:txBody>
          <a:bodyPr>
            <a:normAutofit lnSpcReduction="10000"/>
          </a:bodyPr>
          <a:lstStyle/>
          <a:p>
            <a:pPr>
              <a:buNone/>
            </a:pPr>
            <a:r>
              <a:rPr lang="en-GB" sz="3200" dirty="0" smtClean="0"/>
              <a:t>Goal: compute light bounces in real time</a:t>
            </a:r>
          </a:p>
          <a:p>
            <a:pPr>
              <a:buNone/>
            </a:pPr>
            <a:endParaRPr lang="en-GB" sz="3200" dirty="0" smtClean="0"/>
          </a:p>
          <a:p>
            <a:pPr>
              <a:buFont typeface="Arial" charset="0"/>
              <a:buChar char="•"/>
            </a:pPr>
            <a:r>
              <a:rPr lang="en-GB" sz="3200" dirty="0" smtClean="0">
                <a:solidFill>
                  <a:schemeClr val="tx2">
                    <a:lumMod val="75000"/>
                  </a:schemeClr>
                </a:solidFill>
              </a:rPr>
              <a:t>Scene geometry is fixed</a:t>
            </a:r>
          </a:p>
          <a:p>
            <a:pPr>
              <a:buFont typeface="Arial" charset="0"/>
              <a:buChar char="•"/>
            </a:pPr>
            <a:endParaRPr lang="en-GB" sz="3200" dirty="0" smtClean="0">
              <a:solidFill>
                <a:schemeClr val="tx2">
                  <a:lumMod val="75000"/>
                </a:schemeClr>
              </a:solidFill>
            </a:endParaRPr>
          </a:p>
          <a:p>
            <a:pPr>
              <a:buFont typeface="Arial" charset="0"/>
              <a:buChar char="•"/>
            </a:pPr>
            <a:r>
              <a:rPr lang="en-GB" sz="3200" dirty="0" smtClean="0"/>
              <a:t>Light sources </a:t>
            </a:r>
            <a:r>
              <a:rPr lang="en-GB" sz="3200" dirty="0" smtClean="0"/>
              <a:t>can </a:t>
            </a:r>
            <a:r>
              <a:rPr lang="en-GB" sz="3200" dirty="0" smtClean="0"/>
              <a:t>move</a:t>
            </a:r>
          </a:p>
          <a:p>
            <a:pPr>
              <a:buNone/>
            </a:pPr>
            <a:endParaRPr lang="en-GB" sz="3200" dirty="0" smtClean="0">
              <a:solidFill>
                <a:schemeClr val="tx2">
                  <a:lumMod val="75000"/>
                </a:schemeClr>
              </a:solidFill>
            </a:endParaRPr>
          </a:p>
          <a:p>
            <a:pPr>
              <a:buFont typeface="Arial" charset="0"/>
              <a:buChar char="•"/>
            </a:pPr>
            <a:r>
              <a:rPr lang="en-GB" sz="3200" dirty="0" smtClean="0">
                <a:solidFill>
                  <a:schemeClr val="tx2">
                    <a:lumMod val="75000"/>
                  </a:schemeClr>
                </a:solidFill>
              </a:rPr>
              <a:t>Small objects can move and are lit correctly but don’t bounce light</a:t>
            </a:r>
            <a:endParaRPr lang="en-GB" sz="2400" dirty="0" smtClean="0"/>
          </a:p>
          <a:p>
            <a:pPr>
              <a:buFont typeface="Arial" charset="0"/>
              <a:buChar char="•"/>
            </a:pPr>
            <a:endParaRPr lang="en-GB" sz="2400" dirty="0" smtClean="0"/>
          </a:p>
          <a:p>
            <a:pPr>
              <a:buFont typeface="Arial" charset="0"/>
              <a:buChar char="•"/>
            </a:pPr>
            <a:endParaRPr lang="en-GB" sz="2400"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Real-time </a:t>
            </a:r>
            <a:r>
              <a:rPr lang="en-GB" dirty="0" err="1" smtClean="0"/>
              <a:t>radiosity</a:t>
            </a:r>
            <a:r>
              <a:rPr lang="en-GB" dirty="0" smtClean="0"/>
              <a:t> pipeline</a:t>
            </a:r>
            <a:endParaRPr lang="en-GB" dirty="0"/>
          </a:p>
        </p:txBody>
      </p:sp>
      <p:sp>
        <p:nvSpPr>
          <p:cNvPr id="3" name="Content Placeholder 2"/>
          <p:cNvSpPr>
            <a:spLocks noGrp="1"/>
          </p:cNvSpPr>
          <p:nvPr>
            <p:ph idx="1"/>
          </p:nvPr>
        </p:nvSpPr>
        <p:spPr/>
        <p:txBody>
          <a:bodyPr>
            <a:normAutofit/>
          </a:bodyPr>
          <a:lstStyle/>
          <a:p>
            <a:pPr>
              <a:buNone/>
            </a:pPr>
            <a:r>
              <a:rPr lang="en-GB" sz="3200" dirty="0" smtClean="0"/>
              <a:t>1. Sample the direct lighting</a:t>
            </a:r>
          </a:p>
        </p:txBody>
      </p:sp>
      <p:pic>
        <p:nvPicPr>
          <p:cNvPr id="4" name="Picture 3" descr="cornell_sample.png"/>
          <p:cNvPicPr>
            <a:picLocks noChangeAspect="1"/>
          </p:cNvPicPr>
          <p:nvPr/>
        </p:nvPicPr>
        <p:blipFill>
          <a:blip r:embed="rId3" cstate="print"/>
          <a:stretch>
            <a:fillRect/>
          </a:stretch>
        </p:blipFill>
        <p:spPr>
          <a:xfrm>
            <a:off x="323528" y="2780928"/>
            <a:ext cx="3707904" cy="2779114"/>
          </a:xfrm>
          <a:prstGeom prst="rect">
            <a:avLst/>
          </a:prstGeom>
        </p:spPr>
      </p:pic>
      <p:pic>
        <p:nvPicPr>
          <p:cNvPr id="5" name="Picture 4" descr="cornell_input_lighting.png"/>
          <p:cNvPicPr>
            <a:picLocks noChangeAspect="1"/>
          </p:cNvPicPr>
          <p:nvPr/>
        </p:nvPicPr>
        <p:blipFill>
          <a:blip r:embed="rId4" cstate="print"/>
          <a:stretch>
            <a:fillRect/>
          </a:stretch>
        </p:blipFill>
        <p:spPr>
          <a:xfrm>
            <a:off x="5148064" y="2780928"/>
            <a:ext cx="3672408" cy="2748916"/>
          </a:xfrm>
          <a:prstGeom prst="rect">
            <a:avLst/>
          </a:prstGeom>
        </p:spPr>
      </p:pic>
      <p:sp>
        <p:nvSpPr>
          <p:cNvPr id="6" name="Right Arrow 5"/>
          <p:cNvSpPr/>
          <p:nvPr/>
        </p:nvSpPr>
        <p:spPr>
          <a:xfrm>
            <a:off x="4139952" y="3861048"/>
            <a:ext cx="936104"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Real-time </a:t>
            </a:r>
            <a:r>
              <a:rPr lang="en-GB" dirty="0" err="1" smtClean="0"/>
              <a:t>radiosity</a:t>
            </a:r>
            <a:r>
              <a:rPr lang="en-GB" dirty="0" smtClean="0"/>
              <a:t> pipeline</a:t>
            </a:r>
            <a:endParaRPr lang="en-GB" dirty="0"/>
          </a:p>
        </p:txBody>
      </p:sp>
      <p:sp>
        <p:nvSpPr>
          <p:cNvPr id="3" name="Content Placeholder 2"/>
          <p:cNvSpPr>
            <a:spLocks noGrp="1"/>
          </p:cNvSpPr>
          <p:nvPr>
            <p:ph idx="1"/>
          </p:nvPr>
        </p:nvSpPr>
        <p:spPr/>
        <p:txBody>
          <a:bodyPr>
            <a:normAutofit/>
          </a:bodyPr>
          <a:lstStyle/>
          <a:p>
            <a:pPr>
              <a:buNone/>
            </a:pPr>
            <a:r>
              <a:rPr lang="en-GB" sz="3200" dirty="0" smtClean="0"/>
              <a:t>2. Compute one bounce</a:t>
            </a:r>
            <a:endParaRPr lang="en-GB" sz="3200" dirty="0"/>
          </a:p>
        </p:txBody>
      </p:sp>
      <p:pic>
        <p:nvPicPr>
          <p:cNvPr id="4" name="Picture 3" descr="cornell_input_lighting.png"/>
          <p:cNvPicPr>
            <a:picLocks noChangeAspect="1"/>
          </p:cNvPicPr>
          <p:nvPr/>
        </p:nvPicPr>
        <p:blipFill>
          <a:blip r:embed="rId3" cstate="print"/>
          <a:stretch>
            <a:fillRect/>
          </a:stretch>
        </p:blipFill>
        <p:spPr>
          <a:xfrm>
            <a:off x="323528" y="2780928"/>
            <a:ext cx="3672409" cy="2748917"/>
          </a:xfrm>
          <a:prstGeom prst="rect">
            <a:avLst/>
          </a:prstGeom>
        </p:spPr>
      </p:pic>
      <p:pic>
        <p:nvPicPr>
          <p:cNvPr id="5" name="Picture 4" descr="cornell_one_bounce.png"/>
          <p:cNvPicPr>
            <a:picLocks noChangeAspect="1"/>
          </p:cNvPicPr>
          <p:nvPr/>
        </p:nvPicPr>
        <p:blipFill>
          <a:blip r:embed="rId4" cstate="print"/>
          <a:stretch>
            <a:fillRect/>
          </a:stretch>
        </p:blipFill>
        <p:spPr>
          <a:xfrm>
            <a:off x="5148064" y="2780928"/>
            <a:ext cx="3660343" cy="2736304"/>
          </a:xfrm>
          <a:prstGeom prst="rect">
            <a:avLst/>
          </a:prstGeom>
        </p:spPr>
      </p:pic>
      <p:sp>
        <p:nvSpPr>
          <p:cNvPr id="6" name="Right Arrow 5"/>
          <p:cNvSpPr/>
          <p:nvPr/>
        </p:nvSpPr>
        <p:spPr>
          <a:xfrm>
            <a:off x="4139952" y="3861048"/>
            <a:ext cx="936104"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Real-time </a:t>
            </a:r>
            <a:r>
              <a:rPr lang="en-GB" dirty="0" err="1" smtClean="0"/>
              <a:t>radiosity</a:t>
            </a:r>
            <a:r>
              <a:rPr lang="en-GB" dirty="0" smtClean="0"/>
              <a:t> pipeline</a:t>
            </a:r>
            <a:endParaRPr lang="en-GB" dirty="0"/>
          </a:p>
        </p:txBody>
      </p:sp>
      <p:sp>
        <p:nvSpPr>
          <p:cNvPr id="3" name="Content Placeholder 2"/>
          <p:cNvSpPr>
            <a:spLocks noGrp="1"/>
          </p:cNvSpPr>
          <p:nvPr>
            <p:ph idx="1"/>
          </p:nvPr>
        </p:nvSpPr>
        <p:spPr/>
        <p:txBody>
          <a:bodyPr>
            <a:normAutofit/>
          </a:bodyPr>
          <a:lstStyle/>
          <a:p>
            <a:pPr>
              <a:buNone/>
            </a:pPr>
            <a:r>
              <a:rPr lang="en-GB" sz="3200" dirty="0" smtClean="0"/>
              <a:t>3. Resample the bounce as input and repeat</a:t>
            </a:r>
            <a:endParaRPr lang="en-GB" sz="3200" dirty="0"/>
          </a:p>
        </p:txBody>
      </p:sp>
      <p:pic>
        <p:nvPicPr>
          <p:cNvPr id="4" name="Picture 3" descr="cornell_input_many_bounces.png"/>
          <p:cNvPicPr>
            <a:picLocks noChangeAspect="1"/>
          </p:cNvPicPr>
          <p:nvPr/>
        </p:nvPicPr>
        <p:blipFill>
          <a:blip r:embed="rId3" cstate="print"/>
          <a:stretch>
            <a:fillRect/>
          </a:stretch>
        </p:blipFill>
        <p:spPr>
          <a:xfrm>
            <a:off x="323528" y="2780928"/>
            <a:ext cx="3672408" cy="2748916"/>
          </a:xfrm>
          <a:prstGeom prst="rect">
            <a:avLst/>
          </a:prstGeom>
        </p:spPr>
      </p:pic>
      <p:sp>
        <p:nvSpPr>
          <p:cNvPr id="6" name="Left-Right Arrow 5"/>
          <p:cNvSpPr/>
          <p:nvPr/>
        </p:nvSpPr>
        <p:spPr>
          <a:xfrm>
            <a:off x="4067944" y="3861048"/>
            <a:ext cx="1008112" cy="48463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cornell_many_bounces.png"/>
          <p:cNvPicPr>
            <a:picLocks noChangeAspect="1"/>
          </p:cNvPicPr>
          <p:nvPr/>
        </p:nvPicPr>
        <p:blipFill>
          <a:blip r:embed="rId4" cstate="print"/>
          <a:stretch>
            <a:fillRect/>
          </a:stretch>
        </p:blipFill>
        <p:spPr>
          <a:xfrm>
            <a:off x="5148064" y="2780928"/>
            <a:ext cx="3642460" cy="2736304"/>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A very brief history of console hardware</a:t>
            </a:r>
            <a:endParaRPr lang="en-GB" dirty="0"/>
          </a:p>
        </p:txBody>
      </p:sp>
      <p:pic>
        <p:nvPicPr>
          <p:cNvPr id="6" name="Picture 5" descr="ps2_block_diagram.gif"/>
          <p:cNvPicPr>
            <a:picLocks noChangeAspect="1"/>
          </p:cNvPicPr>
          <p:nvPr/>
        </p:nvPicPr>
        <p:blipFill>
          <a:blip r:embed="rId3" cstate="print"/>
          <a:stretch>
            <a:fillRect/>
          </a:stretch>
        </p:blipFill>
        <p:spPr>
          <a:xfrm>
            <a:off x="827584" y="1268760"/>
            <a:ext cx="3528392" cy="2696757"/>
          </a:xfrm>
          <a:prstGeom prst="rect">
            <a:avLst/>
          </a:prstGeom>
        </p:spPr>
      </p:pic>
      <p:pic>
        <p:nvPicPr>
          <p:cNvPr id="7" name="Content Placeholder 6" descr="ps3_figure1.gif"/>
          <p:cNvPicPr>
            <a:picLocks noGrp="1" noChangeAspect="1"/>
          </p:cNvPicPr>
          <p:nvPr>
            <p:ph idx="1"/>
          </p:nvPr>
        </p:nvPicPr>
        <p:blipFill>
          <a:blip r:embed="rId4" cstate="print"/>
          <a:stretch>
            <a:fillRect/>
          </a:stretch>
        </p:blipFill>
        <p:spPr>
          <a:xfrm>
            <a:off x="5148064" y="1268760"/>
            <a:ext cx="3456383" cy="2676883"/>
          </a:xfrm>
          <a:prstGeom prst="rect">
            <a:avLst/>
          </a:prstGeom>
        </p:spPr>
      </p:pic>
      <p:pic>
        <p:nvPicPr>
          <p:cNvPr id="8" name="Picture 7" descr="xbox360_system_block_diagram.jpg"/>
          <p:cNvPicPr>
            <a:picLocks noChangeAspect="1"/>
          </p:cNvPicPr>
          <p:nvPr/>
        </p:nvPicPr>
        <p:blipFill>
          <a:blip r:embed="rId5" cstate="print"/>
          <a:stretch>
            <a:fillRect/>
          </a:stretch>
        </p:blipFill>
        <p:spPr>
          <a:xfrm>
            <a:off x="755576" y="4077072"/>
            <a:ext cx="3600006" cy="2546548"/>
          </a:xfrm>
          <a:prstGeom prst="rect">
            <a:avLst/>
          </a:prstGeom>
        </p:spPr>
      </p:pic>
      <p:sp>
        <p:nvSpPr>
          <p:cNvPr id="12" name="Cloud 11"/>
          <p:cNvSpPr/>
          <p:nvPr/>
        </p:nvSpPr>
        <p:spPr>
          <a:xfrm>
            <a:off x="5292080" y="4293096"/>
            <a:ext cx="3024336" cy="1872208"/>
          </a:xfrm>
          <a:prstGeom prst="cloud">
            <a:avLst/>
          </a:prstGeom>
          <a:noFill/>
          <a:ln w="317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p:cNvSpPr txBox="1"/>
          <p:nvPr/>
        </p:nvSpPr>
        <p:spPr>
          <a:xfrm>
            <a:off x="6444208" y="4869160"/>
            <a:ext cx="864096" cy="646331"/>
          </a:xfrm>
          <a:prstGeom prst="rect">
            <a:avLst/>
          </a:prstGeom>
          <a:noFill/>
        </p:spPr>
        <p:txBody>
          <a:bodyPr wrap="square" rtlCol="0">
            <a:spAutoFit/>
          </a:bodyPr>
          <a:lstStyle/>
          <a:p>
            <a:r>
              <a:rPr lang="en-GB" sz="3600" dirty="0" smtClean="0">
                <a:solidFill>
                  <a:schemeClr val="tx2">
                    <a:lumMod val="75000"/>
                  </a:schemeClr>
                </a:solidFill>
              </a:rPr>
              <a:t>...?</a:t>
            </a:r>
            <a:endParaRPr lang="en-GB" sz="3600" dirty="0">
              <a:solidFill>
                <a:schemeClr val="tx2">
                  <a:lumMod val="75000"/>
                </a:schemeClr>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Geomerics_Powerpoint_Light">
  <a:themeElements>
    <a:clrScheme name="Geomerics">
      <a:dk1>
        <a:sysClr val="windowText" lastClr="000000"/>
      </a:dk1>
      <a:lt1>
        <a:sysClr val="window" lastClr="FFFFFF"/>
      </a:lt1>
      <a:dk2>
        <a:srgbClr val="635897"/>
      </a:dk2>
      <a:lt2>
        <a:srgbClr val="EBF8DC"/>
      </a:lt2>
      <a:accent1>
        <a:srgbClr val="648CC3"/>
      </a:accent1>
      <a:accent2>
        <a:srgbClr val="576065"/>
      </a:accent2>
      <a:accent3>
        <a:srgbClr val="001F5A"/>
      </a:accent3>
      <a:accent4>
        <a:srgbClr val="846648"/>
      </a:accent4>
      <a:accent5>
        <a:srgbClr val="63891F"/>
      </a:accent5>
      <a:accent6>
        <a:srgbClr val="758085"/>
      </a:accent6>
      <a:hlink>
        <a:srgbClr val="3399FF"/>
      </a:hlink>
      <a:folHlink>
        <a:srgbClr val="B2B2B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Geomerics_Powerpoint_Light</Template>
  <TotalTime>17716</TotalTime>
  <Words>2010</Words>
  <Application>Microsoft Office PowerPoint</Application>
  <PresentationFormat>On-screen Show (4:3)</PresentationFormat>
  <Paragraphs>204</Paragraphs>
  <Slides>26</Slides>
  <Notes>25</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Geomerics_Powerpoint_Light</vt:lpstr>
      <vt:lpstr>Using Graphics Processors for Real-Time Global Illumination</vt:lpstr>
      <vt:lpstr>What this talk is about</vt:lpstr>
      <vt:lpstr>Plan for the talk</vt:lpstr>
      <vt:lpstr>Who we are and what we do</vt:lpstr>
      <vt:lpstr>Real-time radiosity pipeline</vt:lpstr>
      <vt:lpstr>Real-time radiosity pipeline</vt:lpstr>
      <vt:lpstr>Real-time radiosity pipeline</vt:lpstr>
      <vt:lpstr>Real-time radiosity pipeline</vt:lpstr>
      <vt:lpstr>A very brief history of console hardware</vt:lpstr>
      <vt:lpstr>Game console observations</vt:lpstr>
      <vt:lpstr>Why is this a GPGPU problem?</vt:lpstr>
      <vt:lpstr>Technical details</vt:lpstr>
      <vt:lpstr>How to share memory resources</vt:lpstr>
      <vt:lpstr>How to share memory resources</vt:lpstr>
      <vt:lpstr>How to share computational resources</vt:lpstr>
      <vt:lpstr>Timeshare the GPU</vt:lpstr>
      <vt:lpstr>Advantages of running on the GPU</vt:lpstr>
      <vt:lpstr>Disadvantage of running on the GPU</vt:lpstr>
      <vt:lpstr>Optimisations</vt:lpstr>
      <vt:lpstr>Compute Capability Confession</vt:lpstr>
      <vt:lpstr>Optimisations</vt:lpstr>
      <vt:lpstr>Compute Capability Confession #2</vt:lpstr>
      <vt:lpstr>Results</vt:lpstr>
      <vt:lpstr>Results</vt:lpstr>
      <vt:lpstr>Videos</vt:lpstr>
      <vt:lpstr>Thank you for listening!</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Graphics Processors for Real-Time Global Illumination</dc:title>
  <dc:creator>Geomerics</dc:creator>
  <cp:lastModifiedBy>Geomerics</cp:lastModifiedBy>
  <cp:revision>147</cp:revision>
  <dcterms:created xsi:type="dcterms:W3CDTF">2011-12-08T10:21:36Z</dcterms:created>
  <dcterms:modified xsi:type="dcterms:W3CDTF">2011-12-20T17:38:15Z</dcterms:modified>
</cp:coreProperties>
</file>